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 id="2147483674" r:id="rId3"/>
  </p:sldMasterIdLst>
  <p:notesMasterIdLst>
    <p:notesMasterId r:id="rId33"/>
  </p:notesMasterIdLst>
  <p:handoutMasterIdLst>
    <p:handoutMasterId r:id="rId34"/>
  </p:handoutMasterIdLst>
  <p:sldIdLst>
    <p:sldId id="257" r:id="rId4"/>
    <p:sldId id="411" r:id="rId5"/>
    <p:sldId id="322" r:id="rId6"/>
    <p:sldId id="343" r:id="rId7"/>
    <p:sldId id="344" r:id="rId8"/>
    <p:sldId id="346" r:id="rId9"/>
    <p:sldId id="394" r:id="rId10"/>
    <p:sldId id="334" r:id="rId11"/>
    <p:sldId id="335" r:id="rId12"/>
    <p:sldId id="412" r:id="rId13"/>
    <p:sldId id="336" r:id="rId14"/>
    <p:sldId id="363" r:id="rId15"/>
    <p:sldId id="395" r:id="rId16"/>
    <p:sldId id="409" r:id="rId17"/>
    <p:sldId id="410" r:id="rId18"/>
    <p:sldId id="404" r:id="rId19"/>
    <p:sldId id="382" r:id="rId20"/>
    <p:sldId id="383" r:id="rId21"/>
    <p:sldId id="356" r:id="rId22"/>
    <p:sldId id="357" r:id="rId23"/>
    <p:sldId id="373" r:id="rId24"/>
    <p:sldId id="398" r:id="rId25"/>
    <p:sldId id="399" r:id="rId26"/>
    <p:sldId id="400" r:id="rId27"/>
    <p:sldId id="405" r:id="rId28"/>
    <p:sldId id="401" r:id="rId29"/>
    <p:sldId id="372" r:id="rId30"/>
    <p:sldId id="413" r:id="rId31"/>
    <p:sldId id="380" r:id="rId32"/>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67" autoAdjust="0"/>
    <p:restoredTop sz="83739" autoAdjust="0"/>
  </p:normalViewPr>
  <p:slideViewPr>
    <p:cSldViewPr>
      <p:cViewPr varScale="1">
        <p:scale>
          <a:sx n="82" d="100"/>
          <a:sy n="82" d="100"/>
        </p:scale>
        <p:origin x="-492" y="-78"/>
      </p:cViewPr>
      <p:guideLst>
        <p:guide orient="horz" pos="2160"/>
        <p:guide pos="2880"/>
      </p:guideLst>
    </p:cSldViewPr>
  </p:slideViewPr>
  <p:notesTextViewPr>
    <p:cViewPr>
      <p:scale>
        <a:sx n="100" d="100"/>
        <a:sy n="100" d="100"/>
      </p:scale>
      <p:origin x="0" y="0"/>
    </p:cViewPr>
  </p:notesTextViewPr>
  <p:notesViewPr>
    <p:cSldViewPr>
      <p:cViewPr varScale="1">
        <p:scale>
          <a:sx n="85" d="100"/>
          <a:sy n="85" d="100"/>
        </p:scale>
        <p:origin x="3896"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a:defRPr sz="1200"/>
            </a:lvl1pPr>
          </a:lstStyle>
          <a:p>
            <a:fld id="{B51C4672-07B8-4001-B182-9A3086BEB4AA}" type="datetimeFigureOut">
              <a:rPr lang="en-US" smtClean="0"/>
              <a:pPr/>
              <a:t>5/8/2018</a:t>
            </a:fld>
            <a:endParaRPr lang="en-US"/>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a:defRPr sz="1200"/>
            </a:lvl1pPr>
          </a:lstStyle>
          <a:p>
            <a:fld id="{41D393D2-DD36-4DAB-8D93-F4C4EE69C5EC}" type="slidenum">
              <a:rPr lang="en-US" smtClean="0"/>
              <a:pPr/>
              <a:t>‹#›</a:t>
            </a:fld>
            <a:endParaRPr lang="en-US"/>
          </a:p>
        </p:txBody>
      </p:sp>
    </p:spTree>
    <p:extLst>
      <p:ext uri="{BB962C8B-B14F-4D97-AF65-F5344CB8AC3E}">
        <p14:creationId xmlns:p14="http://schemas.microsoft.com/office/powerpoint/2010/main" val="16143832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949131A4-9192-4A89-8541-1B5C9619E9A5}" type="datetimeFigureOut">
              <a:rPr lang="en-US" smtClean="0"/>
              <a:pPr/>
              <a:t>5/8/2018</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CBB77A2A-69AD-49C8-BFC8-4C1992E66A99}" type="slidenum">
              <a:rPr lang="en-US" smtClean="0"/>
              <a:pPr/>
              <a:t>‹#›</a:t>
            </a:fld>
            <a:endParaRPr lang="en-US"/>
          </a:p>
        </p:txBody>
      </p:sp>
    </p:spTree>
    <p:extLst>
      <p:ext uri="{BB962C8B-B14F-4D97-AF65-F5344CB8AC3E}">
        <p14:creationId xmlns:p14="http://schemas.microsoft.com/office/powerpoint/2010/main" val="1552201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p:spPr>
      </p:sp>
      <p:sp>
        <p:nvSpPr>
          <p:cNvPr id="6147" name="Notes Placeholder 2"/>
          <p:cNvSpPr>
            <a:spLocks noGrp="1"/>
          </p:cNvSpPr>
          <p:nvPr>
            <p:ph type="body" idx="1"/>
          </p:nvPr>
        </p:nvSpPr>
        <p:spPr bwMode="auto">
          <a:noFill/>
        </p:spPr>
        <p:txBody>
          <a:bodyPr/>
          <a:lstStyle/>
          <a:p>
            <a:pPr eaLnBrk="1" hangingPunct="1">
              <a:spcBef>
                <a:spcPct val="0"/>
              </a:spcBef>
            </a:pPr>
            <a:endParaRPr lang="en-US" dirty="0">
              <a:ea typeface="ＭＳ Ｐゴシック" pitchFamily="34" charset="-128"/>
            </a:endParaRPr>
          </a:p>
        </p:txBody>
      </p:sp>
      <p:sp>
        <p:nvSpPr>
          <p:cNvPr id="6148" name="Slide Number Placeholder 3"/>
          <p:cNvSpPr>
            <a:spLocks noGrp="1"/>
          </p:cNvSpPr>
          <p:nvPr>
            <p:ph type="sldNum" sz="quarter" idx="5"/>
          </p:nvPr>
        </p:nvSpPr>
        <p:spPr bwMode="auto">
          <a:noFill/>
          <a:ln>
            <a:miter lim="800000"/>
            <a:headEnd/>
            <a:tailEnd/>
          </a:ln>
        </p:spPr>
        <p:txBody>
          <a:bodyPr/>
          <a:lstStyle/>
          <a:p>
            <a:fld id="{0BA8EDB4-3397-42B2-8421-40ACBB077E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BB77A2A-69AD-49C8-BFC8-4C1992E66A99}" type="slidenum">
              <a:rPr lang="en-US" smtClean="0"/>
              <a:pPr/>
              <a:t>2</a:t>
            </a:fld>
            <a:endParaRPr lang="en-US"/>
          </a:p>
        </p:txBody>
      </p:sp>
    </p:spTree>
    <p:extLst>
      <p:ext uri="{BB962C8B-B14F-4D97-AF65-F5344CB8AC3E}">
        <p14:creationId xmlns:p14="http://schemas.microsoft.com/office/powerpoint/2010/main" val="1802853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484313" y="0"/>
            <a:ext cx="3673475" cy="2755900"/>
          </a:xfrm>
          <a:ln/>
        </p:spPr>
      </p:sp>
      <p:sp>
        <p:nvSpPr>
          <p:cNvPr id="32772" name="Slide Number Placeholder 3"/>
          <p:cNvSpPr>
            <a:spLocks noGrp="1"/>
          </p:cNvSpPr>
          <p:nvPr>
            <p:ph type="sldNum" sz="quarter" idx="5"/>
          </p:nvPr>
        </p:nvSpPr>
        <p:spPr>
          <a:noFill/>
        </p:spPr>
        <p:txBody>
          <a:bodyPr/>
          <a:lstStyle/>
          <a:p>
            <a:pPr defTabSz="912464"/>
            <a:fld id="{AF2A43FB-9FE0-41C0-8EA6-78F7ADEF5C45}" type="slidenum">
              <a:rPr lang="en-US" smtClean="0">
                <a:solidFill>
                  <a:prstClr val="black"/>
                </a:solidFill>
              </a:rPr>
              <a:pPr defTabSz="912464"/>
              <a:t>4</a:t>
            </a:fld>
            <a:endParaRPr lang="en-US" dirty="0">
              <a:solidFill>
                <a:prstClr val="black"/>
              </a:solidFill>
            </a:endParaRPr>
          </a:p>
        </p:txBody>
      </p:sp>
      <p:sp>
        <p:nvSpPr>
          <p:cNvPr id="7" name="Notes Placeholder 6"/>
          <p:cNvSpPr>
            <a:spLocks noGrp="1"/>
          </p:cNvSpPr>
          <p:nvPr>
            <p:ph type="body" sz="quarter" idx="10"/>
          </p:nvPr>
        </p:nvSpPr>
        <p:spPr>
          <a:xfrm>
            <a:off x="1" y="2663295"/>
            <a:ext cx="6870446" cy="6276812"/>
          </a:xfrm>
        </p:spPr>
        <p:txBody>
          <a:bodyPr>
            <a:normAutofit/>
          </a:bodyPr>
          <a:lstStyle/>
          <a:p>
            <a:endParaRPr lang="en-US" dirty="0"/>
          </a:p>
        </p:txBody>
      </p:sp>
    </p:spTree>
    <p:extLst>
      <p:ext uri="{BB962C8B-B14F-4D97-AF65-F5344CB8AC3E}">
        <p14:creationId xmlns:p14="http://schemas.microsoft.com/office/powerpoint/2010/main" val="2534409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484313" y="0"/>
            <a:ext cx="3673475" cy="2755900"/>
          </a:xfrm>
          <a:ln/>
        </p:spPr>
      </p:sp>
      <p:sp>
        <p:nvSpPr>
          <p:cNvPr id="32772" name="Slide Number Placeholder 3"/>
          <p:cNvSpPr>
            <a:spLocks noGrp="1"/>
          </p:cNvSpPr>
          <p:nvPr>
            <p:ph type="sldNum" sz="quarter" idx="5"/>
          </p:nvPr>
        </p:nvSpPr>
        <p:spPr>
          <a:noFill/>
        </p:spPr>
        <p:txBody>
          <a:bodyPr/>
          <a:lstStyle/>
          <a:p>
            <a:pPr defTabSz="912464"/>
            <a:fld id="{AF2A43FB-9FE0-41C0-8EA6-78F7ADEF5C45}" type="slidenum">
              <a:rPr lang="en-US" smtClean="0">
                <a:solidFill>
                  <a:prstClr val="black"/>
                </a:solidFill>
              </a:rPr>
              <a:pPr defTabSz="912464"/>
              <a:t>5</a:t>
            </a:fld>
            <a:endParaRPr lang="en-US" dirty="0">
              <a:solidFill>
                <a:prstClr val="black"/>
              </a:solidFill>
            </a:endParaRPr>
          </a:p>
        </p:txBody>
      </p:sp>
      <p:sp>
        <p:nvSpPr>
          <p:cNvPr id="7" name="Notes Placeholder 6"/>
          <p:cNvSpPr>
            <a:spLocks noGrp="1"/>
          </p:cNvSpPr>
          <p:nvPr>
            <p:ph type="body" sz="quarter" idx="10"/>
          </p:nvPr>
        </p:nvSpPr>
        <p:spPr>
          <a:xfrm>
            <a:off x="1" y="2663295"/>
            <a:ext cx="6870446" cy="6276812"/>
          </a:xfrm>
        </p:spPr>
        <p:txBody>
          <a:bodyPr>
            <a:normAutofit/>
          </a:bodyPr>
          <a:lstStyle/>
          <a:p>
            <a:endParaRPr lang="en-US" dirty="0"/>
          </a:p>
        </p:txBody>
      </p:sp>
    </p:spTree>
    <p:extLst>
      <p:ext uri="{BB962C8B-B14F-4D97-AF65-F5344CB8AC3E}">
        <p14:creationId xmlns:p14="http://schemas.microsoft.com/office/powerpoint/2010/main" val="2757461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B77A2A-69AD-49C8-BFC8-4C1992E66A99}" type="slidenum">
              <a:rPr lang="en-US" smtClean="0"/>
              <a:pPr/>
              <a:t>6</a:t>
            </a:fld>
            <a:endParaRPr lang="en-US"/>
          </a:p>
        </p:txBody>
      </p:sp>
    </p:spTree>
    <p:extLst>
      <p:ext uri="{BB962C8B-B14F-4D97-AF65-F5344CB8AC3E}">
        <p14:creationId xmlns:p14="http://schemas.microsoft.com/office/powerpoint/2010/main" val="3056413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95FD1F5-F7AF-430C-B5F8-B9DA780AEE8D}" type="slidenum">
              <a:rPr lang="en-US" smtClean="0"/>
              <a:pPr>
                <a:defRPr/>
              </a:pPr>
              <a:t>8</a:t>
            </a:fld>
            <a:endParaRPr lang="en-US"/>
          </a:p>
        </p:txBody>
      </p:sp>
    </p:spTree>
    <p:extLst>
      <p:ext uri="{BB962C8B-B14F-4D97-AF65-F5344CB8AC3E}">
        <p14:creationId xmlns:p14="http://schemas.microsoft.com/office/powerpoint/2010/main" val="644961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95FD1F5-F7AF-430C-B5F8-B9DA780AEE8D}" type="slidenum">
              <a:rPr lang="en-US" smtClean="0"/>
              <a:pPr>
                <a:defRPr/>
              </a:pPr>
              <a:t>11</a:t>
            </a:fld>
            <a:endParaRPr lang="en-US"/>
          </a:p>
        </p:txBody>
      </p:sp>
    </p:spTree>
    <p:extLst>
      <p:ext uri="{BB962C8B-B14F-4D97-AF65-F5344CB8AC3E}">
        <p14:creationId xmlns:p14="http://schemas.microsoft.com/office/powerpoint/2010/main" val="2121120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B77A2A-69AD-49C8-BFC8-4C1992E66A99}" type="slidenum">
              <a:rPr lang="en-US" smtClean="0"/>
              <a:pPr/>
              <a:t>12</a:t>
            </a:fld>
            <a:endParaRPr lang="en-US"/>
          </a:p>
        </p:txBody>
      </p:sp>
    </p:spTree>
    <p:extLst>
      <p:ext uri="{BB962C8B-B14F-4D97-AF65-F5344CB8AC3E}">
        <p14:creationId xmlns:p14="http://schemas.microsoft.com/office/powerpoint/2010/main" val="2324877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6DB047C-B79A-4C13-9EE7-0F52626AB0CB}" type="slidenum">
              <a:rPr lang="en-US" altLang="en-US" smtClean="0"/>
              <a:pPr>
                <a:defRPr/>
              </a:pPr>
              <a:t>16</a:t>
            </a:fld>
            <a:endParaRPr lang="en-US" altLang="en-US"/>
          </a:p>
        </p:txBody>
      </p:sp>
    </p:spTree>
    <p:extLst>
      <p:ext uri="{BB962C8B-B14F-4D97-AF65-F5344CB8AC3E}">
        <p14:creationId xmlns:p14="http://schemas.microsoft.com/office/powerpoint/2010/main" val="2292488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6DB047C-B79A-4C13-9EE7-0F52626AB0CB}" type="slidenum">
              <a:rPr lang="en-US" altLang="en-US" smtClean="0">
                <a:solidFill>
                  <a:prstClr val="black"/>
                </a:solidFill>
              </a:rPr>
              <a:pPr>
                <a:defRPr/>
              </a:pPr>
              <a:t>17</a:t>
            </a:fld>
            <a:endParaRPr lang="en-US" altLang="en-US">
              <a:solidFill>
                <a:prstClr val="black"/>
              </a:solidFill>
            </a:endParaRPr>
          </a:p>
        </p:txBody>
      </p:sp>
    </p:spTree>
    <p:extLst>
      <p:ext uri="{BB962C8B-B14F-4D97-AF65-F5344CB8AC3E}">
        <p14:creationId xmlns:p14="http://schemas.microsoft.com/office/powerpoint/2010/main" val="1487750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B77A2A-69AD-49C8-BFC8-4C1992E66A99}" type="slidenum">
              <a:rPr lang="en-US" smtClean="0"/>
              <a:pPr/>
              <a:t>18</a:t>
            </a:fld>
            <a:endParaRPr lang="en-US"/>
          </a:p>
        </p:txBody>
      </p:sp>
    </p:spTree>
    <p:extLst>
      <p:ext uri="{BB962C8B-B14F-4D97-AF65-F5344CB8AC3E}">
        <p14:creationId xmlns:p14="http://schemas.microsoft.com/office/powerpoint/2010/main" val="2038241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95FD1F5-F7AF-430C-B5F8-B9DA780AEE8D}" type="slidenum">
              <a:rPr lang="en-US" smtClean="0"/>
              <a:pPr>
                <a:defRPr/>
              </a:pPr>
              <a:t>19</a:t>
            </a:fld>
            <a:endParaRPr lang="en-US"/>
          </a:p>
        </p:txBody>
      </p:sp>
    </p:spTree>
    <p:extLst>
      <p:ext uri="{BB962C8B-B14F-4D97-AF65-F5344CB8AC3E}">
        <p14:creationId xmlns:p14="http://schemas.microsoft.com/office/powerpoint/2010/main" val="740876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B77A2A-69AD-49C8-BFC8-4C1992E66A99}" type="slidenum">
              <a:rPr lang="en-US" smtClean="0"/>
              <a:pPr/>
              <a:t>21</a:t>
            </a:fld>
            <a:endParaRPr lang="en-US"/>
          </a:p>
        </p:txBody>
      </p:sp>
    </p:spTree>
    <p:extLst>
      <p:ext uri="{BB962C8B-B14F-4D97-AF65-F5344CB8AC3E}">
        <p14:creationId xmlns:p14="http://schemas.microsoft.com/office/powerpoint/2010/main" val="1052880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D27B31-F75C-4F73-BE37-8BBD8159D6DA}" type="slidenum">
              <a:rPr lang="en-US" smtClean="0"/>
              <a:pPr/>
              <a:t>22</a:t>
            </a:fld>
            <a:endParaRPr lang="en-US"/>
          </a:p>
        </p:txBody>
      </p:sp>
    </p:spTree>
    <p:extLst>
      <p:ext uri="{BB962C8B-B14F-4D97-AF65-F5344CB8AC3E}">
        <p14:creationId xmlns:p14="http://schemas.microsoft.com/office/powerpoint/2010/main" val="2492647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p:spPr>
        <p:txBody>
          <a:bodyPr/>
          <a:lstStyle/>
          <a:p>
            <a:endParaRPr lang="en-US" baseline="0" dirty="0"/>
          </a:p>
        </p:txBody>
      </p:sp>
    </p:spTree>
    <p:extLst>
      <p:ext uri="{BB962C8B-B14F-4D97-AF65-F5344CB8AC3E}">
        <p14:creationId xmlns:p14="http://schemas.microsoft.com/office/powerpoint/2010/main" val="1692410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6DC05-6DA3-4E2B-A75E-EE368ACE24D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6DC05-6DA3-4E2B-A75E-EE368ACE24D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6DC05-6DA3-4E2B-A75E-EE368ACE24D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46DC05-6DA3-4E2B-A75E-EE368ACE24D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46DC05-6DA3-4E2B-A75E-EE368ACE24D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46DC05-6DA3-4E2B-A75E-EE368ACE24D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46DC05-6DA3-4E2B-A75E-EE368ACE24D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46DC05-6DA3-4E2B-A75E-EE368ACE24D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46DC05-6DA3-4E2B-A75E-EE368ACE24D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6DC05-6DA3-4E2B-A75E-EE368ACE24D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6DC05-6DA3-4E2B-A75E-EE368ACE24D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82DA92-23FF-4B70-84DD-E9D0D09F08FC}"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5AE4E9F-EECD-49E0-81B2-7346166CD391}"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9B42606-49B2-4BDE-89F0-6DD668006731}"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C644AA-FDE3-4A5C-BD08-052E4195189D}"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141A373-4797-45DE-ADD7-9B9646FB4640}"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F1EDB7F-2DD5-4C65-81A7-4A91CC6E1F61}"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7F19EB4-9D57-4921-8B9B-902526D711C1}"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50AE295-A1EB-4EC6-9139-9F5A446E8514}"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BFE744-5D13-47BF-AD38-A6346717CBBC}"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5EAD7E-6A32-4812-8B3F-CD7AB6360931}"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3C7F9B-CBF9-48EF-8EF6-B4FE766B8ACA}"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7"/>
          <p:cNvSpPr>
            <a:spLocks noGrp="1"/>
          </p:cNvSpPr>
          <p:nvPr>
            <p:ph type="sldNum" sz="quarter" idx="4"/>
          </p:nvPr>
        </p:nvSpPr>
        <p:spPr>
          <a:xfrm>
            <a:off x="8686800" y="1"/>
            <a:ext cx="457200" cy="304800"/>
          </a:xfrm>
          <a:prstGeom prst="rect">
            <a:avLst/>
          </a:prstGeom>
        </p:spPr>
        <p:txBody>
          <a:bodyPr vert="horz" lIns="91440" tIns="45720" rIns="91440" bIns="45720" rtlCol="0" anchor="t" anchorCtr="0"/>
          <a:lstStyle>
            <a:lvl1pPr algn="r">
              <a:defRPr sz="1000">
                <a:solidFill>
                  <a:schemeClr val="bg1"/>
                </a:solidFill>
                <a:latin typeface="Calibri" pitchFamily="34" charset="0"/>
              </a:defRPr>
            </a:lvl1pPr>
          </a:lstStyle>
          <a:p>
            <a:fld id="{9E4E4854-D9E4-4474-82B6-D411950F0847}" type="slidenum">
              <a:rPr lang="en-US" smtClean="0">
                <a:solidFill>
                  <a:prstClr val="white"/>
                </a:solidFill>
              </a:rPr>
              <a:pPr/>
              <a:t>‹#›</a:t>
            </a:fld>
            <a:endParaRPr lang="en-US" dirty="0">
              <a:solidFill>
                <a:prstClr val="white"/>
              </a:solidFill>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Bullet Slide">
    <p:spTree>
      <p:nvGrpSpPr>
        <p:cNvPr id="1" name=""/>
        <p:cNvGrpSpPr/>
        <p:nvPr/>
      </p:nvGrpSpPr>
      <p:grpSpPr>
        <a:xfrm>
          <a:off x="0" y="0"/>
          <a:ext cx="0" cy="0"/>
          <a:chOff x="0" y="0"/>
          <a:chExt cx="0" cy="0"/>
        </a:xfrm>
      </p:grpSpPr>
      <p:cxnSp>
        <p:nvCxnSpPr>
          <p:cNvPr id="4" name="Straight Connector 3"/>
          <p:cNvCxnSpPr/>
          <p:nvPr userDrawn="1"/>
        </p:nvCxnSpPr>
        <p:spPr>
          <a:xfrm>
            <a:off x="914400" y="1319213"/>
            <a:ext cx="7391400" cy="0"/>
          </a:xfrm>
          <a:prstGeom prst="line">
            <a:avLst/>
          </a:prstGeom>
          <a:ln>
            <a:solidFill>
              <a:srgbClr val="DF921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14400" y="274638"/>
            <a:ext cx="7391400" cy="1143000"/>
          </a:xfrm>
        </p:spPr>
        <p:txBody>
          <a:bodyPr/>
          <a:lstStyle>
            <a:lvl1pPr>
              <a:defRPr b="0">
                <a:solidFill>
                  <a:schemeClr val="tx1">
                    <a:lumMod val="50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08331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C5C546F-7B33-4D23-871F-0B38A3425501}" type="slidenum">
              <a:rPr lang="en-US"/>
              <a:pPr>
                <a:defRPr/>
              </a:pPr>
              <a:t>‹#›</a:t>
            </a:fld>
            <a:endParaRPr lang="en-US" dirty="0"/>
          </a:p>
        </p:txBody>
      </p:sp>
    </p:spTree>
    <p:extLst>
      <p:ext uri="{BB962C8B-B14F-4D97-AF65-F5344CB8AC3E}">
        <p14:creationId xmlns:p14="http://schemas.microsoft.com/office/powerpoint/2010/main" val="18787338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4CE3D34-67AE-4C27-A49A-6019D551E2DB}" type="slidenum">
              <a:rPr lang="en-US"/>
              <a:pPr>
                <a:defRPr/>
              </a:pPr>
              <a:t>‹#›</a:t>
            </a:fld>
            <a:endParaRPr lang="en-US" dirty="0"/>
          </a:p>
        </p:txBody>
      </p:sp>
    </p:spTree>
    <p:extLst>
      <p:ext uri="{BB962C8B-B14F-4D97-AF65-F5344CB8AC3E}">
        <p14:creationId xmlns:p14="http://schemas.microsoft.com/office/powerpoint/2010/main" val="2671795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5FE7AFE-5545-42B5-A1BC-9959B59B4EF3}" type="slidenum">
              <a:rPr lang="en-US"/>
              <a:pPr>
                <a:defRPr/>
              </a:pPr>
              <a:t>‹#›</a:t>
            </a:fld>
            <a:endParaRPr lang="en-US" dirty="0"/>
          </a:p>
        </p:txBody>
      </p:sp>
    </p:spTree>
    <p:extLst>
      <p:ext uri="{BB962C8B-B14F-4D97-AF65-F5344CB8AC3E}">
        <p14:creationId xmlns:p14="http://schemas.microsoft.com/office/powerpoint/2010/main" val="34651657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371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371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FEC19E5-9BE3-4801-88A6-97E14FF549ED}" type="slidenum">
              <a:rPr lang="en-US"/>
              <a:pPr>
                <a:defRPr/>
              </a:pPr>
              <a:t>‹#›</a:t>
            </a:fld>
            <a:endParaRPr lang="en-US" dirty="0"/>
          </a:p>
        </p:txBody>
      </p:sp>
    </p:spTree>
    <p:extLst>
      <p:ext uri="{BB962C8B-B14F-4D97-AF65-F5344CB8AC3E}">
        <p14:creationId xmlns:p14="http://schemas.microsoft.com/office/powerpoint/2010/main" val="27761301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85CF5D8-FAD4-486A-BD1D-A4048BD0B3B3}" type="slidenum">
              <a:rPr lang="en-US"/>
              <a:pPr>
                <a:defRPr/>
              </a:pPr>
              <a:t>‹#›</a:t>
            </a:fld>
            <a:endParaRPr lang="en-US" dirty="0"/>
          </a:p>
        </p:txBody>
      </p:sp>
    </p:spTree>
    <p:extLst>
      <p:ext uri="{BB962C8B-B14F-4D97-AF65-F5344CB8AC3E}">
        <p14:creationId xmlns:p14="http://schemas.microsoft.com/office/powerpoint/2010/main" val="9769710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3118C00-681F-45A8-A9E6-FA483F8D3E41}" type="slidenum">
              <a:rPr lang="en-US"/>
              <a:pPr>
                <a:defRPr/>
              </a:pPr>
              <a:t>‹#›</a:t>
            </a:fld>
            <a:endParaRPr lang="en-US" dirty="0"/>
          </a:p>
        </p:txBody>
      </p:sp>
    </p:spTree>
    <p:extLst>
      <p:ext uri="{BB962C8B-B14F-4D97-AF65-F5344CB8AC3E}">
        <p14:creationId xmlns:p14="http://schemas.microsoft.com/office/powerpoint/2010/main" val="3731191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p:txBody>
          <a:bodyPr/>
          <a:lstStyle>
            <a:lvl1pPr>
              <a:defRPr sz="1000">
                <a:latin typeface="Arial" pitchFamily="34" charset="0"/>
                <a:cs typeface="Arial" pitchFamily="34" charset="0"/>
              </a:defRPr>
            </a:lvl1pPr>
          </a:lstStyle>
          <a:p>
            <a:pPr>
              <a:defRPr/>
            </a:pPr>
            <a:r>
              <a:rPr lang="en-US" dirty="0"/>
              <a:t>Prepared by BWH Marketing</a:t>
            </a:r>
          </a:p>
        </p:txBody>
      </p:sp>
      <p:sp>
        <p:nvSpPr>
          <p:cNvPr id="4" name="Rectangle 6"/>
          <p:cNvSpPr>
            <a:spLocks noGrp="1" noChangeArrowheads="1"/>
          </p:cNvSpPr>
          <p:nvPr>
            <p:ph type="sldNum" sz="quarter" idx="12"/>
          </p:nvPr>
        </p:nvSpPr>
        <p:spPr/>
        <p:txBody>
          <a:bodyPr/>
          <a:lstStyle>
            <a:lvl1pPr>
              <a:defRPr/>
            </a:lvl1pPr>
          </a:lstStyle>
          <a:p>
            <a:pPr>
              <a:defRPr/>
            </a:pPr>
            <a:fld id="{498F1CF3-4D18-4464-A037-F011C4D48ED6}" type="slidenum">
              <a:rPr lang="en-US"/>
              <a:pPr>
                <a:defRPr/>
              </a:pPr>
              <a:t>‹#›</a:t>
            </a:fld>
            <a:endParaRPr lang="en-US" dirty="0"/>
          </a:p>
        </p:txBody>
      </p:sp>
    </p:spTree>
    <p:extLst>
      <p:ext uri="{BB962C8B-B14F-4D97-AF65-F5344CB8AC3E}">
        <p14:creationId xmlns:p14="http://schemas.microsoft.com/office/powerpoint/2010/main" val="7514063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9D32ED55-E907-444D-92D7-919E49635B0A}" type="slidenum">
              <a:rPr lang="en-US"/>
              <a:pPr>
                <a:defRPr/>
              </a:pPr>
              <a:t>‹#›</a:t>
            </a:fld>
            <a:endParaRPr lang="en-US" dirty="0"/>
          </a:p>
        </p:txBody>
      </p:sp>
    </p:spTree>
    <p:extLst>
      <p:ext uri="{BB962C8B-B14F-4D97-AF65-F5344CB8AC3E}">
        <p14:creationId xmlns:p14="http://schemas.microsoft.com/office/powerpoint/2010/main" val="455233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4A3D177-89A7-40AB-8D68-F2DFCC517AD5}" type="slidenum">
              <a:rPr lang="en-US"/>
              <a:pPr>
                <a:defRPr/>
              </a:pPr>
              <a:t>‹#›</a:t>
            </a:fld>
            <a:endParaRPr lang="en-US" dirty="0"/>
          </a:p>
        </p:txBody>
      </p:sp>
    </p:spTree>
    <p:extLst>
      <p:ext uri="{BB962C8B-B14F-4D97-AF65-F5344CB8AC3E}">
        <p14:creationId xmlns:p14="http://schemas.microsoft.com/office/powerpoint/2010/main" val="17843521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5FC8A19-45A9-4D0B-AFD2-D644B484EC37}" type="slidenum">
              <a:rPr lang="en-US"/>
              <a:pPr>
                <a:defRPr/>
              </a:pPr>
              <a:t>‹#›</a:t>
            </a:fld>
            <a:endParaRPr lang="en-US" dirty="0"/>
          </a:p>
        </p:txBody>
      </p:sp>
    </p:spTree>
    <p:extLst>
      <p:ext uri="{BB962C8B-B14F-4D97-AF65-F5344CB8AC3E}">
        <p14:creationId xmlns:p14="http://schemas.microsoft.com/office/powerpoint/2010/main" val="39643920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1336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D071E41-F333-4433-98ED-ED8BCBA92A96}" type="slidenum">
              <a:rPr lang="en-US"/>
              <a:pPr>
                <a:defRPr/>
              </a:pPr>
              <a:t>‹#›</a:t>
            </a:fld>
            <a:endParaRPr lang="en-US" dirty="0"/>
          </a:p>
        </p:txBody>
      </p:sp>
    </p:spTree>
    <p:extLst>
      <p:ext uri="{BB962C8B-B14F-4D97-AF65-F5344CB8AC3E}">
        <p14:creationId xmlns:p14="http://schemas.microsoft.com/office/powerpoint/2010/main" val="19938797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column bullet">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391400" cy="1143000"/>
          </a:xfrm>
        </p:spPr>
        <p:txBody>
          <a:bodyPr/>
          <a:lstStyle/>
          <a:p>
            <a:r>
              <a:rPr lang="en-US" dirty="0"/>
              <a:t>Click to edit Master title style</a:t>
            </a:r>
          </a:p>
        </p:txBody>
      </p:sp>
      <p:sp>
        <p:nvSpPr>
          <p:cNvPr id="8" name="Content Placeholder 2"/>
          <p:cNvSpPr>
            <a:spLocks noGrp="1"/>
          </p:cNvSpPr>
          <p:nvPr>
            <p:ph idx="1"/>
          </p:nvPr>
        </p:nvSpPr>
        <p:spPr>
          <a:xfrm>
            <a:off x="914400" y="1600201"/>
            <a:ext cx="3581400"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3"/>
          </p:nvPr>
        </p:nvSpPr>
        <p:spPr>
          <a:xfrm>
            <a:off x="4724400" y="1600200"/>
            <a:ext cx="3581400"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96385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46DC05-6DA3-4E2B-A75E-EE368ACE24D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7778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latin typeface="Calibri" pitchFamily="34" charset="0"/>
              </a:defRPr>
            </a:lvl1pPr>
          </a:lstStyle>
          <a:p>
            <a:pPr defTabSz="457200" fontAlgn="base">
              <a:spcBef>
                <a:spcPct val="0"/>
              </a:spcBef>
              <a:spcAft>
                <a:spcPct val="0"/>
              </a:spcAft>
              <a:defRPr/>
            </a:pPr>
            <a:endParaRPr lang="en-US">
              <a:ea typeface="ＭＳ Ｐゴシック"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106" charset="0"/>
                <a:ea typeface="ＭＳ Ｐゴシック" pitchFamily="-106" charset="-128"/>
                <a:cs typeface="ＭＳ Ｐゴシック" pitchFamily="-106" charset="-128"/>
              </a:defRPr>
            </a:lvl1pPr>
          </a:lstStyle>
          <a:p>
            <a:pPr defTabSz="457200"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pPr defTabSz="457200" fontAlgn="base">
              <a:spcBef>
                <a:spcPct val="0"/>
              </a:spcBef>
              <a:spcAft>
                <a:spcPct val="0"/>
              </a:spcAft>
              <a:defRPr/>
            </a:pPr>
            <a:fld id="{D700255C-F5AE-4965-9F01-570909921397}" type="slidenum">
              <a:rPr lang="en-US">
                <a:ea typeface="ＭＳ Ｐゴシック" pitchFamily="34" charset="-128"/>
              </a:rPr>
              <a:pPr defTabSz="457200" fontAlgn="base">
                <a:spcBef>
                  <a:spcPct val="0"/>
                </a:spcBef>
                <a:spcAft>
                  <a:spcPct val="0"/>
                </a:spcAft>
                <a:defRPr/>
              </a:pPr>
              <a:t>‹#›</a:t>
            </a:fld>
            <a:endParaRPr lang="en-US">
              <a:ea typeface="ＭＳ Ｐゴシック" pitchFamily="34" charset="-128"/>
            </a:endParaRPr>
          </a:p>
        </p:txBody>
      </p:sp>
      <p:cxnSp>
        <p:nvCxnSpPr>
          <p:cNvPr id="8" name="Straight Connector 7"/>
          <p:cNvCxnSpPr>
            <a:cxnSpLocks noChangeShapeType="1"/>
          </p:cNvCxnSpPr>
          <p:nvPr/>
        </p:nvCxnSpPr>
        <p:spPr bwMode="auto">
          <a:xfrm>
            <a:off x="838200" y="1219200"/>
            <a:ext cx="7696200" cy="1588"/>
          </a:xfrm>
          <a:prstGeom prst="line">
            <a:avLst/>
          </a:prstGeom>
          <a:noFill/>
          <a:ln w="38100">
            <a:solidFill>
              <a:schemeClr val="accent1"/>
            </a:solidFill>
            <a:round/>
            <a:headEnd/>
            <a:tailEnd/>
          </a:ln>
          <a:effectLst>
            <a:outerShdw blurRad="40000" dist="20000" dir="5400000" rotWithShape="0">
              <a:srgbClr val="808080">
                <a:alpha val="37999"/>
              </a:srgbClr>
            </a:outerShdw>
          </a:effectLst>
          <a:extLst/>
        </p:spPr>
      </p:cxn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ctr" defTabSz="457200" rtl="0" eaLnBrk="0" fontAlgn="base" hangingPunct="0">
        <a:spcBef>
          <a:spcPct val="0"/>
        </a:spcBef>
        <a:spcAft>
          <a:spcPct val="0"/>
        </a:spcAft>
        <a:defRPr sz="4400" i="1" kern="1200">
          <a:solidFill>
            <a:srgbClr val="376092"/>
          </a:solidFill>
          <a:latin typeface="+mj-lt"/>
          <a:ea typeface="ＭＳ Ｐゴシック" charset="0"/>
          <a:cs typeface="ＭＳ Ｐゴシック" pitchFamily="-111" charset="-128"/>
        </a:defRPr>
      </a:lvl1pPr>
      <a:lvl2pPr algn="ctr" defTabSz="457200" rtl="0" eaLnBrk="0" fontAlgn="base" hangingPunct="0">
        <a:spcBef>
          <a:spcPct val="0"/>
        </a:spcBef>
        <a:spcAft>
          <a:spcPct val="0"/>
        </a:spcAft>
        <a:defRPr sz="4400" i="1">
          <a:solidFill>
            <a:srgbClr val="376092"/>
          </a:solidFill>
          <a:latin typeface="Calibri" pitchFamily="-111" charset="0"/>
          <a:ea typeface="ＭＳ Ｐゴシック" charset="0"/>
          <a:cs typeface="ＭＳ Ｐゴシック" pitchFamily="-111" charset="-128"/>
        </a:defRPr>
      </a:lvl2pPr>
      <a:lvl3pPr algn="ctr" defTabSz="457200" rtl="0" eaLnBrk="0" fontAlgn="base" hangingPunct="0">
        <a:spcBef>
          <a:spcPct val="0"/>
        </a:spcBef>
        <a:spcAft>
          <a:spcPct val="0"/>
        </a:spcAft>
        <a:defRPr sz="4400" i="1">
          <a:solidFill>
            <a:srgbClr val="376092"/>
          </a:solidFill>
          <a:latin typeface="Calibri" pitchFamily="-111" charset="0"/>
          <a:ea typeface="ＭＳ Ｐゴシック" charset="0"/>
          <a:cs typeface="ＭＳ Ｐゴシック" pitchFamily="-111" charset="-128"/>
        </a:defRPr>
      </a:lvl3pPr>
      <a:lvl4pPr algn="ctr" defTabSz="457200" rtl="0" eaLnBrk="0" fontAlgn="base" hangingPunct="0">
        <a:spcBef>
          <a:spcPct val="0"/>
        </a:spcBef>
        <a:spcAft>
          <a:spcPct val="0"/>
        </a:spcAft>
        <a:defRPr sz="4400" i="1">
          <a:solidFill>
            <a:srgbClr val="376092"/>
          </a:solidFill>
          <a:latin typeface="Calibri" pitchFamily="-111" charset="0"/>
          <a:ea typeface="ＭＳ Ｐゴシック" charset="0"/>
          <a:cs typeface="ＭＳ Ｐゴシック" pitchFamily="-111" charset="-128"/>
        </a:defRPr>
      </a:lvl4pPr>
      <a:lvl5pPr algn="ctr" defTabSz="457200" rtl="0" eaLnBrk="0" fontAlgn="base" hangingPunct="0">
        <a:spcBef>
          <a:spcPct val="0"/>
        </a:spcBef>
        <a:spcAft>
          <a:spcPct val="0"/>
        </a:spcAft>
        <a:defRPr sz="4400" i="1">
          <a:solidFill>
            <a:srgbClr val="376092"/>
          </a:solidFill>
          <a:latin typeface="Calibri" pitchFamily="-111" charset="0"/>
          <a:ea typeface="ＭＳ Ｐゴシック" charset="0"/>
          <a:cs typeface="ＭＳ Ｐゴシック" pitchFamily="-111" charset="-128"/>
        </a:defRPr>
      </a:lvl5pPr>
      <a:lvl6pPr marL="4572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6pPr>
      <a:lvl7pPr marL="9144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7pPr>
      <a:lvl8pPr marL="13716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8pPr>
      <a:lvl9pPr marL="18288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pitchFamily="-111"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0"/>
            <a:ext cx="8534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533400" y="1371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1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aseline="0">
                <a:latin typeface="Calibri" panose="020F0502020204030204" pitchFamily="34" charset="0"/>
              </a:defRPr>
            </a:lvl1pPr>
          </a:lstStyle>
          <a:p>
            <a:pPr>
              <a:defRPr/>
            </a:pPr>
            <a:endParaRPr lang="en-US" dirty="0"/>
          </a:p>
        </p:txBody>
      </p:sp>
      <p:sp>
        <p:nvSpPr>
          <p:cNvPr id="61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US" dirty="0"/>
          </a:p>
        </p:txBody>
      </p:sp>
      <p:sp>
        <p:nvSpPr>
          <p:cNvPr id="6150" name="Rectangle 6"/>
          <p:cNvSpPr>
            <a:spLocks noGrp="1" noChangeArrowheads="1"/>
          </p:cNvSpPr>
          <p:nvPr>
            <p:ph type="sldNum" sz="quarter" idx="4"/>
          </p:nvPr>
        </p:nvSpPr>
        <p:spPr bwMode="auto">
          <a:xfrm>
            <a:off x="6553200" y="6248400"/>
            <a:ext cx="259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mn-lt"/>
              </a:defRPr>
            </a:lvl1pPr>
          </a:lstStyle>
          <a:p>
            <a:pPr>
              <a:defRPr/>
            </a:pPr>
            <a:fld id="{064EC51B-07F1-4E24-BAB7-28DDB1A3DFAB}" type="slidenum">
              <a:rPr lang="en-US" smtClean="0"/>
              <a:pPr>
                <a:defRPr/>
              </a:pPr>
              <a:t>‹#›</a:t>
            </a:fld>
            <a:endParaRPr lang="en-US" dirty="0"/>
          </a:p>
        </p:txBody>
      </p:sp>
      <p:sp>
        <p:nvSpPr>
          <p:cNvPr id="6151" name="Line 7"/>
          <p:cNvSpPr>
            <a:spLocks noChangeShapeType="1"/>
          </p:cNvSpPr>
          <p:nvPr userDrawn="1"/>
        </p:nvSpPr>
        <p:spPr bwMode="auto">
          <a:xfrm>
            <a:off x="228600" y="914400"/>
            <a:ext cx="7010400" cy="0"/>
          </a:xfrm>
          <a:prstGeom prst="line">
            <a:avLst/>
          </a:prstGeom>
          <a:noFill/>
          <a:ln w="28575">
            <a:solidFill>
              <a:srgbClr val="0067B1"/>
            </a:solidFill>
            <a:round/>
            <a:headEnd/>
            <a:tailEnd/>
          </a:ln>
          <a:effectLst/>
        </p:spPr>
        <p:txBody>
          <a:bodyPr/>
          <a:lstStyle/>
          <a:p>
            <a:pPr>
              <a:defRPr/>
            </a:pPr>
            <a:endParaRPr lang="en-US" dirty="0"/>
          </a:p>
        </p:txBody>
      </p:sp>
      <p:pic>
        <p:nvPicPr>
          <p:cNvPr id="10" name="Picture 9" descr="BH_BWH_PMS_293.png"/>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44684" y="706961"/>
            <a:ext cx="1523116" cy="436039"/>
          </a:xfrm>
          <a:prstGeom prst="rect">
            <a:avLst/>
          </a:prstGeom>
        </p:spPr>
      </p:pic>
    </p:spTree>
    <p:extLst>
      <p:ext uri="{BB962C8B-B14F-4D97-AF65-F5344CB8AC3E}">
        <p14:creationId xmlns:p14="http://schemas.microsoft.com/office/powerpoint/2010/main" val="243352620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hdr="0" ftr="0" dt="0"/>
  <p:txStyles>
    <p:titleStyle>
      <a:lvl1pPr algn="l" rtl="0" eaLnBrk="0" fontAlgn="base" hangingPunct="0">
        <a:spcBef>
          <a:spcPct val="0"/>
        </a:spcBef>
        <a:spcAft>
          <a:spcPct val="0"/>
        </a:spcAft>
        <a:defRPr sz="3200" b="1" baseline="0">
          <a:solidFill>
            <a:srgbClr val="1F497D"/>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defRPr>
      </a:lvl2pPr>
      <a:lvl3pPr algn="l" rtl="0" eaLnBrk="0" fontAlgn="base" hangingPunct="0">
        <a:spcBef>
          <a:spcPct val="0"/>
        </a:spcBef>
        <a:spcAft>
          <a:spcPct val="0"/>
        </a:spcAft>
        <a:defRPr sz="3200" b="1">
          <a:solidFill>
            <a:schemeClr val="tx2"/>
          </a:solidFill>
          <a:latin typeface="Arial" charset="0"/>
        </a:defRPr>
      </a:lvl3pPr>
      <a:lvl4pPr algn="l" rtl="0" eaLnBrk="0" fontAlgn="base" hangingPunct="0">
        <a:spcBef>
          <a:spcPct val="0"/>
        </a:spcBef>
        <a:spcAft>
          <a:spcPct val="0"/>
        </a:spcAft>
        <a:defRPr sz="3200" b="1">
          <a:solidFill>
            <a:schemeClr val="tx2"/>
          </a:solidFill>
          <a:latin typeface="Arial" charset="0"/>
        </a:defRPr>
      </a:lvl4pPr>
      <a:lvl5pPr algn="l" rtl="0" eaLnBrk="0" fontAlgn="base" hangingPunct="0">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annelockejd@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hyperlink" Target="http://www.google.com/url?url=http://www.taoclinic.com/html/soap.html&amp;rct=j&amp;frm=1&amp;q=&amp;esrc=s&amp;sa=U&amp;ei=8Qb2VIHMBIaRyQTy5oCACQ&amp;ved=0CDoQ9QEwEjgU&amp;usg=AFQjCNFPFSNzhWZO4phNzD30sbxtjt6FzQ"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file:///\\upload.wikimedia.org\wikipedia\commons\f\fa\Balanced_scale_of_Justice.svg" TargetMode="External"/><Relationship Id="rId1" Type="http://schemas.openxmlformats.org/officeDocument/2006/relationships/slideLayout" Target="../slideLayouts/slideLayout15.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ctrTitle"/>
          </p:nvPr>
        </p:nvSpPr>
        <p:spPr>
          <a:xfrm>
            <a:off x="246185" y="1219200"/>
            <a:ext cx="8686799" cy="2743200"/>
          </a:xfrm>
        </p:spPr>
        <p:txBody>
          <a:bodyPr>
            <a:normAutofit/>
          </a:bodyPr>
          <a:lstStyle/>
          <a:p>
            <a:pPr eaLnBrk="1" hangingPunct="1"/>
            <a:r>
              <a:rPr lang="en-US" b="1" dirty="0">
                <a:solidFill>
                  <a:schemeClr val="tx2"/>
                </a:solidFill>
                <a:effectLst>
                  <a:outerShdw blurRad="38100" dist="38100" dir="2700000" algn="tl">
                    <a:srgbClr val="000000">
                      <a:alpha val="43137"/>
                    </a:srgbClr>
                  </a:outerShdw>
                </a:effectLst>
                <a:ea typeface="ＭＳ Ｐゴシック" pitchFamily="34" charset="-128"/>
              </a:rPr>
              <a:t/>
            </a:r>
            <a:br>
              <a:rPr lang="en-US" b="1" dirty="0">
                <a:solidFill>
                  <a:schemeClr val="tx2"/>
                </a:solidFill>
                <a:effectLst>
                  <a:outerShdw blurRad="38100" dist="38100" dir="2700000" algn="tl">
                    <a:srgbClr val="000000">
                      <a:alpha val="43137"/>
                    </a:srgbClr>
                  </a:outerShdw>
                </a:effectLst>
                <a:ea typeface="ＭＳ Ｐゴシック" pitchFamily="34" charset="-128"/>
              </a:rPr>
            </a:br>
            <a:r>
              <a:rPr lang="en-US" sz="4900" i="1" dirty="0">
                <a:solidFill>
                  <a:schemeClr val="tx2"/>
                </a:solidFill>
                <a:effectLst>
                  <a:outerShdw blurRad="38100" dist="38100" dir="2700000" algn="tl">
                    <a:srgbClr val="000000">
                      <a:alpha val="43137"/>
                    </a:srgbClr>
                  </a:outerShdw>
                </a:effectLst>
                <a:ea typeface="ＭＳ Ｐゴシック" pitchFamily="34" charset="-128"/>
              </a:rPr>
              <a:t>Building a </a:t>
            </a:r>
            <a:r>
              <a:rPr lang="en-US" sz="4900" i="1">
                <a:solidFill>
                  <a:schemeClr val="tx2"/>
                </a:solidFill>
                <a:effectLst>
                  <a:outerShdw blurRad="38100" dist="38100" dir="2700000" algn="tl">
                    <a:srgbClr val="000000">
                      <a:alpha val="43137"/>
                    </a:srgbClr>
                  </a:outerShdw>
                </a:effectLst>
                <a:ea typeface="ＭＳ Ｐゴシック" pitchFamily="34" charset="-128"/>
              </a:rPr>
              <a:t>Safety Culture</a:t>
            </a:r>
            <a:r>
              <a:rPr lang="en-US" sz="4900" i="1" dirty="0">
                <a:solidFill>
                  <a:schemeClr val="tx2"/>
                </a:solidFill>
                <a:effectLst>
                  <a:outerShdw blurRad="38100" dist="38100" dir="2700000" algn="tl">
                    <a:srgbClr val="000000">
                      <a:alpha val="43137"/>
                    </a:srgbClr>
                  </a:outerShdw>
                </a:effectLst>
                <a:ea typeface="ＭＳ Ｐゴシック" pitchFamily="34" charset="-128"/>
              </a:rPr>
              <a:t/>
            </a:r>
            <a:br>
              <a:rPr lang="en-US" sz="4900" i="1" dirty="0">
                <a:solidFill>
                  <a:schemeClr val="tx2"/>
                </a:solidFill>
                <a:effectLst>
                  <a:outerShdw blurRad="38100" dist="38100" dir="2700000" algn="tl">
                    <a:srgbClr val="000000">
                      <a:alpha val="43137"/>
                    </a:srgbClr>
                  </a:outerShdw>
                </a:effectLst>
                <a:ea typeface="ＭＳ Ｐゴシック" pitchFamily="34" charset="-128"/>
              </a:rPr>
            </a:br>
            <a:r>
              <a:rPr lang="en-US" sz="3600" i="1" dirty="0">
                <a:solidFill>
                  <a:schemeClr val="tx2"/>
                </a:solidFill>
                <a:effectLst>
                  <a:outerShdw blurRad="38100" dist="38100" dir="2700000" algn="tl">
                    <a:srgbClr val="000000">
                      <a:alpha val="43137"/>
                    </a:srgbClr>
                  </a:outerShdw>
                </a:effectLst>
                <a:ea typeface="ＭＳ Ｐゴシック" pitchFamily="34" charset="-128"/>
              </a:rPr>
              <a:t>Through Effective Engagement of Line Staff</a:t>
            </a:r>
            <a:r>
              <a:rPr lang="en-US" dirty="0">
                <a:solidFill>
                  <a:schemeClr val="tx2"/>
                </a:solidFill>
                <a:ea typeface="ＭＳ Ｐゴシック" pitchFamily="34" charset="-128"/>
              </a:rPr>
              <a:t/>
            </a:r>
            <a:br>
              <a:rPr lang="en-US" dirty="0">
                <a:solidFill>
                  <a:schemeClr val="tx2"/>
                </a:solidFill>
                <a:ea typeface="ＭＳ Ｐゴシック" pitchFamily="34" charset="-128"/>
              </a:rPr>
            </a:br>
            <a:endParaRPr lang="en-US" dirty="0">
              <a:solidFill>
                <a:schemeClr val="tx2"/>
              </a:solidFill>
              <a:ea typeface="ＭＳ Ｐゴシック" pitchFamily="34" charset="-128"/>
            </a:endParaRPr>
          </a:p>
        </p:txBody>
      </p:sp>
      <p:cxnSp>
        <p:nvCxnSpPr>
          <p:cNvPr id="6" name="Straight Connector 5"/>
          <p:cNvCxnSpPr>
            <a:cxnSpLocks noChangeShapeType="1"/>
          </p:cNvCxnSpPr>
          <p:nvPr/>
        </p:nvCxnSpPr>
        <p:spPr bwMode="auto">
          <a:xfrm>
            <a:off x="838200" y="3732212"/>
            <a:ext cx="7696200" cy="1588"/>
          </a:xfrm>
          <a:prstGeom prst="line">
            <a:avLst/>
          </a:prstGeom>
          <a:noFill/>
          <a:ln w="38100">
            <a:solidFill>
              <a:schemeClr val="accent1"/>
            </a:solidFill>
            <a:round/>
            <a:headEnd/>
            <a:tailEnd/>
          </a:ln>
          <a:effectLst>
            <a:outerShdw blurRad="40000" dist="20000" dir="5400000" rotWithShape="0">
              <a:srgbClr val="808080">
                <a:alpha val="37999"/>
              </a:srgbClr>
            </a:outerShdw>
          </a:effectLst>
          <a:extLst/>
        </p:spPr>
      </p:cxnSp>
      <p:cxnSp>
        <p:nvCxnSpPr>
          <p:cNvPr id="7" name="Straight Connector 6"/>
          <p:cNvCxnSpPr>
            <a:cxnSpLocks noChangeShapeType="1"/>
          </p:cNvCxnSpPr>
          <p:nvPr/>
        </p:nvCxnSpPr>
        <p:spPr bwMode="auto">
          <a:xfrm>
            <a:off x="838200" y="1447800"/>
            <a:ext cx="7696200" cy="1588"/>
          </a:xfrm>
          <a:prstGeom prst="line">
            <a:avLst/>
          </a:prstGeom>
          <a:noFill/>
          <a:ln w="38100">
            <a:solidFill>
              <a:schemeClr val="accent1"/>
            </a:solidFill>
            <a:round/>
            <a:headEnd/>
            <a:tailEnd/>
          </a:ln>
          <a:effectLst>
            <a:outerShdw blurRad="40000" dist="20000" dir="5400000" rotWithShape="0">
              <a:srgbClr val="808080">
                <a:alpha val="37999"/>
              </a:srgbClr>
            </a:outerShdw>
          </a:effectLst>
          <a:extLst/>
        </p:spPr>
      </p:cxnSp>
      <p:sp>
        <p:nvSpPr>
          <p:cNvPr id="11" name="TextBox 10"/>
          <p:cNvSpPr txBox="1"/>
          <p:nvPr/>
        </p:nvSpPr>
        <p:spPr>
          <a:xfrm>
            <a:off x="1028700" y="3733800"/>
            <a:ext cx="7315200" cy="3200876"/>
          </a:xfrm>
          <a:prstGeom prst="rect">
            <a:avLst/>
          </a:prstGeom>
          <a:noFill/>
        </p:spPr>
        <p:txBody>
          <a:bodyPr wrap="square" rtlCol="0">
            <a:spAutoFit/>
          </a:bodyPr>
          <a:lstStyle/>
          <a:p>
            <a:pPr algn="ctr"/>
            <a:r>
              <a:rPr lang="en-US" sz="2000" dirty="0"/>
              <a:t>Joanne Locke, RN, JD</a:t>
            </a:r>
          </a:p>
          <a:p>
            <a:pPr algn="ctr"/>
            <a:r>
              <a:rPr lang="en-US" sz="2000" dirty="0"/>
              <a:t>Former Director, Risk Management and Clinical Compliance</a:t>
            </a:r>
          </a:p>
          <a:p>
            <a:pPr algn="ctr"/>
            <a:r>
              <a:rPr lang="en-US" sz="2000" dirty="0"/>
              <a:t>Brigham and Women’s Faulkner </a:t>
            </a:r>
            <a:r>
              <a:rPr lang="en-US" sz="2000" dirty="0" smtClean="0"/>
              <a:t>Hospital</a:t>
            </a:r>
          </a:p>
          <a:p>
            <a:pPr algn="ctr"/>
            <a:r>
              <a:rPr lang="en-US" sz="2000" dirty="0" smtClean="0">
                <a:hlinkClick r:id="rId3"/>
              </a:rPr>
              <a:t>joannelockejd@gmail.com</a:t>
            </a:r>
            <a:r>
              <a:rPr lang="en-US" sz="2000" dirty="0" smtClean="0"/>
              <a:t> </a:t>
            </a:r>
            <a:endParaRPr lang="en-US" sz="2000" dirty="0"/>
          </a:p>
          <a:p>
            <a:pPr algn="ctr"/>
            <a:endParaRPr lang="en-US" sz="2000" dirty="0"/>
          </a:p>
          <a:p>
            <a:pPr algn="ctr"/>
            <a:r>
              <a:rPr lang="en-US" sz="2000" dirty="0"/>
              <a:t>Karen Fiumara, </a:t>
            </a:r>
            <a:r>
              <a:rPr lang="en-US" sz="2000" dirty="0" err="1"/>
              <a:t>PharmD</a:t>
            </a:r>
            <a:endParaRPr lang="en-US" sz="2000" dirty="0"/>
          </a:p>
          <a:p>
            <a:pPr algn="ctr"/>
            <a:r>
              <a:rPr lang="en-US" sz="2000" dirty="0"/>
              <a:t>Executive Director, Patient Safety and Risk Management</a:t>
            </a:r>
          </a:p>
          <a:p>
            <a:pPr algn="ctr"/>
            <a:r>
              <a:rPr lang="en-US" sz="2000" dirty="0"/>
              <a:t>Brigham and Women’s Hospital</a:t>
            </a:r>
          </a:p>
          <a:p>
            <a:pPr algn="r"/>
            <a:r>
              <a:rPr lang="en-US" sz="1400" dirty="0"/>
              <a:t>Mass Coalition </a:t>
            </a:r>
          </a:p>
          <a:p>
            <a:pPr algn="r"/>
            <a:r>
              <a:rPr lang="en-US" sz="1400" dirty="0"/>
              <a:t>Patient Safety Forum</a:t>
            </a:r>
          </a:p>
          <a:p>
            <a:pPr algn="r"/>
            <a:r>
              <a:rPr lang="en-US" sz="1400" dirty="0"/>
              <a:t>May 4, 2018</a:t>
            </a:r>
          </a:p>
        </p:txBody>
      </p:sp>
      <p:pic>
        <p:nvPicPr>
          <p:cNvPr id="9" name="Picture 8" descr="BH_FH_293.jpg"/>
          <p:cNvPicPr>
            <a:picLocks noChangeAspect="1"/>
          </p:cNvPicPr>
          <p:nvPr/>
        </p:nvPicPr>
        <p:blipFill>
          <a:blip r:embed="rId4" cstate="print"/>
          <a:stretch>
            <a:fillRect/>
          </a:stretch>
        </p:blipFill>
        <p:spPr>
          <a:xfrm>
            <a:off x="190500" y="116186"/>
            <a:ext cx="2359756" cy="609600"/>
          </a:xfrm>
          <a:prstGeom prst="rect">
            <a:avLst/>
          </a:prstGeom>
          <a:ln>
            <a:solidFill>
              <a:schemeClr val="bg1"/>
            </a:solidFill>
          </a:ln>
        </p:spPr>
      </p:pic>
      <p:sp>
        <p:nvSpPr>
          <p:cNvPr id="2" name="Slide Number Placeholder 1"/>
          <p:cNvSpPr>
            <a:spLocks noGrp="1"/>
          </p:cNvSpPr>
          <p:nvPr>
            <p:ph type="sldNum" sz="quarter" idx="12"/>
          </p:nvPr>
        </p:nvSpPr>
        <p:spPr/>
        <p:txBody>
          <a:bodyPr/>
          <a:lstStyle/>
          <a:p>
            <a:fld id="{2346DC05-6DA3-4E2B-A75E-EE368ACE24D2}"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382000" cy="1143000"/>
          </a:xfrm>
        </p:spPr>
        <p:txBody>
          <a:bodyPr/>
          <a:lstStyle/>
          <a:p>
            <a:r>
              <a:rPr lang="en-US" sz="4000" dirty="0">
                <a:solidFill>
                  <a:schemeClr val="tx2"/>
                </a:solidFill>
              </a:rPr>
              <a:t>Legal, Regulatory, and Policy </a:t>
            </a:r>
            <a:br>
              <a:rPr lang="en-US" sz="4000" dirty="0">
                <a:solidFill>
                  <a:schemeClr val="tx2"/>
                </a:solidFill>
              </a:rPr>
            </a:br>
            <a:r>
              <a:rPr lang="en-US" sz="4000" dirty="0">
                <a:solidFill>
                  <a:schemeClr val="tx2"/>
                </a:solidFill>
              </a:rPr>
              <a:t>Requirements Related to Medical Error</a:t>
            </a:r>
          </a:p>
        </p:txBody>
      </p:sp>
      <p:sp>
        <p:nvSpPr>
          <p:cNvPr id="3" name="Content Placeholder 2"/>
          <p:cNvSpPr>
            <a:spLocks noGrp="1"/>
          </p:cNvSpPr>
          <p:nvPr>
            <p:ph idx="1"/>
          </p:nvPr>
        </p:nvSpPr>
        <p:spPr/>
        <p:txBody>
          <a:bodyPr/>
          <a:lstStyle/>
          <a:p>
            <a:r>
              <a:rPr lang="en-US" dirty="0"/>
              <a:t>Federal/state statutes and regulations</a:t>
            </a:r>
          </a:p>
          <a:p>
            <a:pPr lvl="1"/>
            <a:r>
              <a:rPr lang="en-US" sz="2000" dirty="0"/>
              <a:t>Massachusetts Department of Public Health</a:t>
            </a:r>
          </a:p>
          <a:p>
            <a:pPr lvl="2"/>
            <a:r>
              <a:rPr lang="en-US" sz="2000" dirty="0"/>
              <a:t>Serious Reportable Events</a:t>
            </a:r>
          </a:p>
          <a:p>
            <a:pPr lvl="1"/>
            <a:r>
              <a:rPr lang="en-US" sz="2000" dirty="0"/>
              <a:t>Massachusetts BORM QPSD Division</a:t>
            </a:r>
          </a:p>
          <a:p>
            <a:pPr lvl="2"/>
            <a:r>
              <a:rPr lang="en-US" sz="2000" dirty="0"/>
              <a:t>Safety and Quality Reports (SQRs)</a:t>
            </a:r>
          </a:p>
          <a:p>
            <a:pPr lvl="1"/>
            <a:r>
              <a:rPr lang="en-US" sz="2000" dirty="0"/>
              <a:t>The Joint Commission</a:t>
            </a:r>
          </a:p>
          <a:p>
            <a:pPr lvl="2"/>
            <a:r>
              <a:rPr lang="en-US" sz="2000" dirty="0"/>
              <a:t>Culture of Safety </a:t>
            </a:r>
          </a:p>
          <a:p>
            <a:r>
              <a:rPr lang="en-US" dirty="0"/>
              <a:t>Hospital policies and Initiatives</a:t>
            </a:r>
          </a:p>
          <a:p>
            <a:pPr lvl="1"/>
            <a:r>
              <a:rPr lang="en-US" sz="2000" dirty="0"/>
              <a:t>IC, Pt Rights, Code of Professional Conduct, Disclosure and Apology</a:t>
            </a:r>
          </a:p>
          <a:p>
            <a:r>
              <a:rPr lang="en-US" dirty="0"/>
              <a:t>Distinction between regulators and internal review</a:t>
            </a:r>
          </a:p>
          <a:p>
            <a:pPr marL="0" indent="0">
              <a:buNone/>
            </a:pPr>
            <a:endParaRPr lang="en-US" dirty="0"/>
          </a:p>
          <a:p>
            <a:pPr marL="514350" indent="-514350">
              <a:buFont typeface="+mj-lt"/>
              <a:buAutoNum type="arabicPeriod"/>
            </a:pPr>
            <a:endParaRPr lang="en-US" dirty="0"/>
          </a:p>
        </p:txBody>
      </p:sp>
      <p:pic>
        <p:nvPicPr>
          <p:cNvPr id="6"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
        <p:nvSpPr>
          <p:cNvPr id="5" name="Slide Number Placeholder 4"/>
          <p:cNvSpPr>
            <a:spLocks noGrp="1"/>
          </p:cNvSpPr>
          <p:nvPr>
            <p:ph type="sldNum" sz="quarter" idx="12"/>
          </p:nvPr>
        </p:nvSpPr>
        <p:spPr/>
        <p:txBody>
          <a:bodyPr/>
          <a:lstStyle/>
          <a:p>
            <a:pPr>
              <a:defRPr/>
            </a:pPr>
            <a:fld id="{55AE4E9F-EECD-49E0-81B2-7346166CD391}" type="slidenum">
              <a:rPr lang="en-US" smtClean="0"/>
              <a:pPr>
                <a:defRPr/>
              </a:pPr>
              <a:t>2</a:t>
            </a:fld>
            <a:endParaRPr lang="en-US"/>
          </a:p>
        </p:txBody>
      </p:sp>
    </p:spTree>
    <p:extLst>
      <p:ext uri="{BB962C8B-B14F-4D97-AF65-F5344CB8AC3E}">
        <p14:creationId xmlns:p14="http://schemas.microsoft.com/office/powerpoint/2010/main" val="369246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sz="4000" dirty="0">
                <a:solidFill>
                  <a:schemeClr val="tx2"/>
                </a:solidFill>
              </a:rPr>
              <a:t>Overview</a:t>
            </a:r>
            <a:br>
              <a:rPr lang="en-US" sz="4000" dirty="0">
                <a:solidFill>
                  <a:schemeClr val="tx2"/>
                </a:solidFill>
              </a:rPr>
            </a:br>
            <a:endParaRPr lang="en-US" sz="3200" dirty="0">
              <a:solidFill>
                <a:schemeClr val="tx2"/>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a:t>Introduction</a:t>
            </a:r>
          </a:p>
          <a:p>
            <a:pPr marL="400050" lvl="1" indent="0">
              <a:buNone/>
            </a:pPr>
            <a:r>
              <a:rPr lang="en-US" dirty="0"/>
              <a:t>		What we expected v. what we found</a:t>
            </a:r>
          </a:p>
          <a:p>
            <a:pPr marL="514350" indent="-514350">
              <a:buFont typeface="+mj-lt"/>
              <a:buAutoNum type="arabicPeriod"/>
            </a:pPr>
            <a:r>
              <a:rPr lang="en-US" dirty="0"/>
              <a:t>BWFH Case for Change</a:t>
            </a:r>
          </a:p>
          <a:p>
            <a:pPr marL="400050" lvl="1" indent="0">
              <a:buNone/>
            </a:pPr>
            <a:r>
              <a:rPr lang="en-US" dirty="0"/>
              <a:t>  Safety Culture Survey Results of 2014</a:t>
            </a:r>
          </a:p>
          <a:p>
            <a:pPr marL="400050" lvl="1" indent="0">
              <a:buNone/>
            </a:pPr>
            <a:r>
              <a:rPr lang="en-US" dirty="0"/>
              <a:t>  CRICO Risk Assessment Program of 2014</a:t>
            </a:r>
          </a:p>
          <a:p>
            <a:pPr marL="514350" indent="-514350">
              <a:buFont typeface="+mj-lt"/>
              <a:buAutoNum type="arabicPeriod"/>
            </a:pPr>
            <a:r>
              <a:rPr lang="en-US" dirty="0"/>
              <a:t>Strategy Development</a:t>
            </a:r>
          </a:p>
          <a:p>
            <a:pPr marL="514350" indent="-514350">
              <a:buFont typeface="+mj-lt"/>
              <a:buAutoNum type="arabicPeriod"/>
            </a:pPr>
            <a:r>
              <a:rPr lang="en-US" dirty="0"/>
              <a:t>Organization, Roll-out, Integration </a:t>
            </a:r>
          </a:p>
          <a:p>
            <a:pPr marL="514350" indent="-514350">
              <a:buFont typeface="+mj-lt"/>
              <a:buAutoNum type="arabicPeriod"/>
            </a:pPr>
            <a:r>
              <a:rPr lang="en-US" dirty="0"/>
              <a:t>Safety Culture Survey Results 0f 2016</a:t>
            </a:r>
          </a:p>
          <a:p>
            <a:pPr marL="0" indent="0">
              <a:buNone/>
            </a:pPr>
            <a:endParaRPr lang="en-US" dirty="0"/>
          </a:p>
          <a:p>
            <a:pPr marL="514350" indent="-514350">
              <a:buFont typeface="+mj-lt"/>
              <a:buAutoNum type="arabicPeriod"/>
            </a:pPr>
            <a:endParaRPr lang="en-US" dirty="0"/>
          </a:p>
        </p:txBody>
      </p:sp>
      <p:pic>
        <p:nvPicPr>
          <p:cNvPr id="6" name="Picture 2" descr="C:\Users\mrw26\Desktop\BH BWFH Logo.jpg"/>
          <p:cNvPicPr>
            <a:picLocks noChangeAspect="1" noChangeArrowheads="1"/>
          </p:cNvPicPr>
          <p:nvPr/>
        </p:nvPicPr>
        <p:blipFill>
          <a:blip r:embed="rId2" cstate="print"/>
          <a:srcRect/>
          <a:stretch>
            <a:fillRect/>
          </a:stretch>
        </p:blipFill>
        <p:spPr bwMode="auto">
          <a:xfrm>
            <a:off x="152400" y="76200"/>
            <a:ext cx="1537607" cy="381000"/>
          </a:xfrm>
          <a:prstGeom prst="rect">
            <a:avLst/>
          </a:prstGeom>
          <a:noFill/>
        </p:spPr>
      </p:pic>
      <p:sp>
        <p:nvSpPr>
          <p:cNvPr id="5" name="Slide Number Placeholder 4"/>
          <p:cNvSpPr>
            <a:spLocks noGrp="1"/>
          </p:cNvSpPr>
          <p:nvPr>
            <p:ph type="sldNum" sz="quarter" idx="12"/>
          </p:nvPr>
        </p:nvSpPr>
        <p:spPr/>
        <p:txBody>
          <a:bodyPr/>
          <a:lstStyle/>
          <a:p>
            <a:pPr>
              <a:defRPr/>
            </a:pPr>
            <a:fld id="{55AE4E9F-EECD-49E0-81B2-7346166CD391}" type="slidenum">
              <a:rPr lang="en-US"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342900" y="1600200"/>
            <a:ext cx="8458200" cy="4054060"/>
          </a:xfrm>
          <a:prstGeom prst="rect">
            <a:avLst/>
          </a:prstGeom>
          <a:noFill/>
          <a:ln w="9525">
            <a:noFill/>
            <a:miter lim="800000"/>
            <a:headEnd/>
            <a:tailEnd/>
          </a:ln>
        </p:spPr>
        <p:txBody>
          <a:bodyPr wrap="square" lIns="92075" tIns="46038" rIns="92075" bIns="46038">
            <a:spAutoFit/>
          </a:bodyPr>
          <a:lstStyle/>
          <a:p>
            <a:pPr indent="-230188" eaLnBrk="0" hangingPunct="0">
              <a:lnSpc>
                <a:spcPct val="80000"/>
              </a:lnSpc>
              <a:spcAft>
                <a:spcPts val="600"/>
              </a:spcAft>
              <a:buClr>
                <a:srgbClr val="4F81BD"/>
              </a:buClr>
              <a:buSzPct val="100000"/>
              <a:buFont typeface="Wingdings" pitchFamily="2" charset="2"/>
              <a:buNone/>
              <a:defRPr/>
            </a:pPr>
            <a:r>
              <a:rPr lang="en-US" sz="3200" b="1" dirty="0">
                <a:solidFill>
                  <a:schemeClr val="tx2"/>
                </a:solidFill>
              </a:rPr>
              <a:t>Strengths:</a:t>
            </a:r>
          </a:p>
          <a:p>
            <a:pPr indent="-230188" eaLnBrk="0" hangingPunct="0">
              <a:lnSpc>
                <a:spcPct val="80000"/>
              </a:lnSpc>
              <a:spcAft>
                <a:spcPts val="600"/>
              </a:spcAft>
              <a:buClr>
                <a:srgbClr val="4F81BD"/>
              </a:buClr>
              <a:buSzPct val="100000"/>
              <a:buFont typeface="Wingdings" pitchFamily="2" charset="2"/>
              <a:buNone/>
              <a:defRPr/>
            </a:pPr>
            <a:endParaRPr lang="en-US" sz="1050" b="1" dirty="0">
              <a:solidFill>
                <a:prstClr val="black"/>
              </a:solidFill>
              <a:effectLst>
                <a:outerShdw blurRad="38100" dist="38100" dir="2700000" algn="tl">
                  <a:srgbClr val="000000">
                    <a:alpha val="43137"/>
                  </a:srgbClr>
                </a:outerShdw>
              </a:effectLst>
              <a:cs typeface="Arial" pitchFamily="34" charset="0"/>
            </a:endParaRPr>
          </a:p>
          <a:p>
            <a:pPr lvl="1" indent="-230188">
              <a:spcAft>
                <a:spcPts val="600"/>
              </a:spcAft>
              <a:buSzPct val="100000"/>
              <a:buFont typeface="Arial" pitchFamily="34" charset="0"/>
              <a:buChar char="•"/>
              <a:defRPr/>
            </a:pPr>
            <a:r>
              <a:rPr lang="en-US" sz="2400" dirty="0">
                <a:solidFill>
                  <a:prstClr val="black"/>
                </a:solidFill>
                <a:cs typeface="Arial" pitchFamily="34" charset="0"/>
              </a:rPr>
              <a:t>Strong clinical and non-clinical leadership that are committed to, engaged in, and supportive of patient safety activities.  Evidence of a commitment to patient safety activities and strong engagement of line staff.</a:t>
            </a:r>
          </a:p>
          <a:p>
            <a:pPr lvl="1" indent="-230188">
              <a:spcAft>
                <a:spcPts val="600"/>
              </a:spcAft>
              <a:buSzPct val="100000"/>
              <a:buFont typeface="Arial" pitchFamily="34" charset="0"/>
              <a:buChar char="•"/>
              <a:defRPr/>
            </a:pPr>
            <a:endParaRPr lang="en-US" sz="2400" dirty="0">
              <a:solidFill>
                <a:prstClr val="black"/>
              </a:solidFill>
              <a:cs typeface="Arial" pitchFamily="34" charset="0"/>
            </a:endParaRPr>
          </a:p>
          <a:p>
            <a:pPr lvl="1" indent="-230188">
              <a:spcAft>
                <a:spcPts val="600"/>
              </a:spcAft>
              <a:buSzPct val="100000"/>
              <a:buFont typeface="Arial" pitchFamily="34" charset="0"/>
              <a:buChar char="•"/>
              <a:defRPr/>
            </a:pPr>
            <a:r>
              <a:rPr lang="en-US" sz="2400" dirty="0">
                <a:solidFill>
                  <a:prstClr val="black"/>
                </a:solidFill>
                <a:cs typeface="Arial" pitchFamily="34" charset="0"/>
              </a:rPr>
              <a:t>Overall, the CRICO RAPP found that BWFH is,</a:t>
            </a:r>
          </a:p>
          <a:p>
            <a:pPr lvl="2" indent="-230188">
              <a:spcAft>
                <a:spcPts val="600"/>
              </a:spcAft>
              <a:buSzPct val="100000"/>
              <a:buFont typeface="Arial" pitchFamily="34" charset="0"/>
              <a:buChar char="•"/>
              <a:defRPr/>
            </a:pPr>
            <a:r>
              <a:rPr lang="en-US" sz="2400" dirty="0">
                <a:solidFill>
                  <a:prstClr val="black"/>
                </a:solidFill>
              </a:rPr>
              <a:t>“...</a:t>
            </a:r>
            <a:r>
              <a:rPr lang="en-US" sz="2400" i="1" dirty="0">
                <a:solidFill>
                  <a:prstClr val="black"/>
                </a:solidFill>
              </a:rPr>
              <a:t>well on its way toward being a highly reliable, and transparent provider of excellent patient care.”</a:t>
            </a:r>
            <a:endParaRPr lang="en-US" sz="2400" b="1" dirty="0">
              <a:solidFill>
                <a:srgbClr val="4F81BD"/>
              </a:solidFill>
              <a:cs typeface="Arial" pitchFamily="34" charset="0"/>
            </a:endParaRPr>
          </a:p>
        </p:txBody>
      </p:sp>
      <p:sp>
        <p:nvSpPr>
          <p:cNvPr id="7" name="Title 6"/>
          <p:cNvSpPr>
            <a:spLocks noGrp="1"/>
          </p:cNvSpPr>
          <p:nvPr>
            <p:ph type="title"/>
          </p:nvPr>
        </p:nvSpPr>
        <p:spPr>
          <a:xfrm>
            <a:off x="4830" y="381000"/>
            <a:ext cx="9134340" cy="838200"/>
          </a:xfrm>
          <a:noFill/>
        </p:spPr>
        <p:txBody>
          <a:bodyPr/>
          <a:lstStyle/>
          <a:p>
            <a:r>
              <a:rPr lang="en-US" sz="4000" dirty="0">
                <a:solidFill>
                  <a:schemeClr val="tx2"/>
                </a:solidFill>
              </a:rPr>
              <a:t>BWFH CRICO RAPP</a:t>
            </a:r>
          </a:p>
        </p:txBody>
      </p:sp>
      <p:sp>
        <p:nvSpPr>
          <p:cNvPr id="9" name="Slide Number Placeholder 7"/>
          <p:cNvSpPr txBox="1">
            <a:spLocks/>
          </p:cNvSpPr>
          <p:nvPr/>
        </p:nvSpPr>
        <p:spPr>
          <a:xfrm>
            <a:off x="6553200" y="6356350"/>
            <a:ext cx="2133600" cy="365125"/>
          </a:xfrm>
          <a:prstGeom prst="rect">
            <a:avLst/>
          </a:prstGeom>
        </p:spPr>
        <p:txBody>
          <a:bodyPr/>
          <a:lstStyle/>
          <a:p>
            <a:pPr algn="r">
              <a:defRPr/>
            </a:pPr>
            <a:fld id="{2E82DA92-23FF-4B70-84DD-E9D0D09F08FC}" type="slidenum">
              <a:rPr lang="en-US" sz="1200">
                <a:solidFill>
                  <a:srgbClr val="898989"/>
                </a:solidFill>
              </a:rPr>
              <a:pPr algn="r">
                <a:defRPr/>
              </a:pPr>
              <a:t>4</a:t>
            </a:fld>
            <a:endParaRPr lang="en-US" sz="1200" dirty="0">
              <a:solidFill>
                <a:srgbClr val="898989"/>
              </a:solidFill>
            </a:endParaRPr>
          </a:p>
        </p:txBody>
      </p:sp>
      <p:pic>
        <p:nvPicPr>
          <p:cNvPr id="10"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
        <p:nvSpPr>
          <p:cNvPr id="2" name="Slide Number Placeholder 1"/>
          <p:cNvSpPr>
            <a:spLocks noGrp="1"/>
          </p:cNvSpPr>
          <p:nvPr>
            <p:ph type="sldNum" sz="quarter" idx="4"/>
          </p:nvPr>
        </p:nvSpPr>
        <p:spPr/>
        <p:txBody>
          <a:bodyPr/>
          <a:lstStyle/>
          <a:p>
            <a:fld id="{9E4E4854-D9E4-4474-82B6-D411950F0847}" type="slidenum">
              <a:rPr lang="en-US" smtClean="0">
                <a:solidFill>
                  <a:prstClr val="white"/>
                </a:solidFill>
              </a:rPr>
              <a:pPr/>
              <a:t>4</a:t>
            </a:fld>
            <a:endParaRPr lang="en-US" dirty="0">
              <a:solidFill>
                <a:prstClr val="white"/>
              </a:solidFill>
            </a:endParaRPr>
          </a:p>
        </p:txBody>
      </p:sp>
    </p:spTree>
    <p:extLst>
      <p:ext uri="{BB962C8B-B14F-4D97-AF65-F5344CB8AC3E}">
        <p14:creationId xmlns:p14="http://schemas.microsoft.com/office/powerpoint/2010/main" val="120909372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95400" y="5943600"/>
            <a:ext cx="4876800" cy="457200"/>
          </a:xfrm>
          <a:prstGeom prst="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8" name="Rectangle 3"/>
          <p:cNvSpPr txBox="1">
            <a:spLocks noChangeArrowheads="1"/>
          </p:cNvSpPr>
          <p:nvPr/>
        </p:nvSpPr>
        <p:spPr bwMode="auto">
          <a:xfrm>
            <a:off x="342900" y="1371600"/>
            <a:ext cx="8458200" cy="4986623"/>
          </a:xfrm>
          <a:prstGeom prst="rect">
            <a:avLst/>
          </a:prstGeom>
          <a:noFill/>
          <a:ln w="9525">
            <a:noFill/>
            <a:miter lim="800000"/>
            <a:headEnd/>
            <a:tailEnd/>
          </a:ln>
        </p:spPr>
        <p:txBody>
          <a:bodyPr wrap="square" lIns="92075" tIns="46038" rIns="92075" bIns="46038">
            <a:spAutoFit/>
          </a:bodyPr>
          <a:lstStyle/>
          <a:p>
            <a:pPr indent="-230188" eaLnBrk="0" hangingPunct="0">
              <a:lnSpc>
                <a:spcPct val="80000"/>
              </a:lnSpc>
              <a:spcAft>
                <a:spcPts val="600"/>
              </a:spcAft>
              <a:buClr>
                <a:srgbClr val="4F81BD"/>
              </a:buClr>
              <a:buSzPct val="100000"/>
              <a:buFont typeface="Wingdings" pitchFamily="2" charset="2"/>
              <a:buNone/>
              <a:defRPr/>
            </a:pPr>
            <a:r>
              <a:rPr lang="en-US" sz="3200" b="1" dirty="0">
                <a:solidFill>
                  <a:schemeClr val="tx2"/>
                </a:solidFill>
              </a:rPr>
              <a:t>Challenges:</a:t>
            </a:r>
          </a:p>
          <a:p>
            <a:pPr indent="-230188" eaLnBrk="0" hangingPunct="0">
              <a:lnSpc>
                <a:spcPct val="80000"/>
              </a:lnSpc>
              <a:spcAft>
                <a:spcPts val="600"/>
              </a:spcAft>
              <a:buClr>
                <a:srgbClr val="4F81BD"/>
              </a:buClr>
              <a:buSzPct val="100000"/>
              <a:buFont typeface="Wingdings" pitchFamily="2" charset="2"/>
              <a:buNone/>
              <a:defRPr/>
            </a:pPr>
            <a:endParaRPr lang="en-US" sz="1050" b="1" dirty="0">
              <a:solidFill>
                <a:prstClr val="black"/>
              </a:solidFill>
              <a:effectLst>
                <a:outerShdw blurRad="38100" dist="38100" dir="2700000" algn="tl">
                  <a:srgbClr val="000000">
                    <a:alpha val="43137"/>
                  </a:srgbClr>
                </a:outerShdw>
              </a:effectLst>
              <a:cs typeface="Arial" pitchFamily="34" charset="0"/>
            </a:endParaRPr>
          </a:p>
          <a:p>
            <a:pPr lvl="1" indent="-230188">
              <a:spcAft>
                <a:spcPts val="600"/>
              </a:spcAft>
              <a:buSzPct val="100000"/>
              <a:buFont typeface="Arial" pitchFamily="34" charset="0"/>
              <a:buChar char="•"/>
              <a:defRPr/>
            </a:pPr>
            <a:r>
              <a:rPr lang="en-US" sz="2400" dirty="0">
                <a:solidFill>
                  <a:prstClr val="black"/>
                </a:solidFill>
                <a:cs typeface="Arial" pitchFamily="34" charset="0"/>
              </a:rPr>
              <a:t>A strong disparity between the leadership perception of </a:t>
            </a:r>
          </a:p>
          <a:p>
            <a:pPr lvl="2" indent="-230188">
              <a:buSzPct val="100000"/>
              <a:buFont typeface="Arial" pitchFamily="34" charset="0"/>
              <a:buChar char="•"/>
              <a:defRPr/>
            </a:pPr>
            <a:r>
              <a:rPr lang="en-US" sz="2400" dirty="0">
                <a:solidFill>
                  <a:prstClr val="black"/>
                </a:solidFill>
                <a:cs typeface="Arial" pitchFamily="34" charset="0"/>
              </a:rPr>
              <a:t>High morale</a:t>
            </a:r>
          </a:p>
          <a:p>
            <a:pPr lvl="2" indent="-230188">
              <a:buSzPct val="100000"/>
              <a:buFont typeface="Arial" pitchFamily="34" charset="0"/>
              <a:buChar char="•"/>
              <a:defRPr/>
            </a:pPr>
            <a:r>
              <a:rPr lang="en-US" sz="2400" dirty="0">
                <a:solidFill>
                  <a:prstClr val="black"/>
                </a:solidFill>
                <a:cs typeface="Arial" pitchFamily="34" charset="0"/>
              </a:rPr>
              <a:t>Robust communication</a:t>
            </a:r>
          </a:p>
          <a:p>
            <a:pPr lvl="2" indent="-230188">
              <a:buSzPct val="100000"/>
              <a:buFont typeface="Arial" pitchFamily="34" charset="0"/>
              <a:buChar char="•"/>
              <a:defRPr/>
            </a:pPr>
            <a:r>
              <a:rPr lang="en-US" sz="2400" dirty="0">
                <a:solidFill>
                  <a:prstClr val="black"/>
                </a:solidFill>
                <a:cs typeface="Arial" pitchFamily="34" charset="0"/>
              </a:rPr>
              <a:t>Open feedback </a:t>
            </a:r>
          </a:p>
          <a:p>
            <a:pPr lvl="2" indent="-230188">
              <a:buSzPct val="100000"/>
              <a:buFont typeface="Arial" pitchFamily="34" charset="0"/>
              <a:buChar char="•"/>
              <a:defRPr/>
            </a:pPr>
            <a:endParaRPr lang="en-US" sz="2400" dirty="0">
              <a:solidFill>
                <a:prstClr val="black"/>
              </a:solidFill>
              <a:cs typeface="Arial" pitchFamily="34" charset="0"/>
            </a:endParaRPr>
          </a:p>
          <a:p>
            <a:pPr lvl="1" indent="-230188">
              <a:spcAft>
                <a:spcPts val="600"/>
              </a:spcAft>
              <a:buSzPct val="100000"/>
              <a:buFont typeface="Arial" pitchFamily="34" charset="0"/>
              <a:buChar char="•"/>
              <a:defRPr/>
            </a:pPr>
            <a:r>
              <a:rPr lang="en-US" sz="2400" dirty="0">
                <a:solidFill>
                  <a:prstClr val="black"/>
                </a:solidFill>
                <a:cs typeface="Arial" pitchFamily="34" charset="0"/>
              </a:rPr>
              <a:t>Line staff belief that leadership lacked appreciation of contributors to error, affecting staff’s willingness to report </a:t>
            </a:r>
          </a:p>
          <a:p>
            <a:pPr lvl="2" indent="-230188">
              <a:buSzPct val="100000"/>
              <a:buFont typeface="Arial" pitchFamily="34" charset="0"/>
              <a:buChar char="•"/>
              <a:defRPr/>
            </a:pPr>
            <a:r>
              <a:rPr lang="en-US" sz="2400" dirty="0">
                <a:solidFill>
                  <a:prstClr val="black"/>
                </a:solidFill>
                <a:cs typeface="Arial" pitchFamily="34" charset="0"/>
              </a:rPr>
              <a:t>Job requirements</a:t>
            </a:r>
          </a:p>
          <a:p>
            <a:pPr lvl="2" indent="-230188">
              <a:buSzPct val="100000"/>
              <a:buFont typeface="Arial" pitchFamily="34" charset="0"/>
              <a:buChar char="•"/>
              <a:defRPr/>
            </a:pPr>
            <a:r>
              <a:rPr lang="en-US" sz="2400" dirty="0">
                <a:solidFill>
                  <a:prstClr val="black"/>
                </a:solidFill>
                <a:cs typeface="Arial" pitchFamily="34" charset="0"/>
              </a:rPr>
              <a:t>Production pressure</a:t>
            </a:r>
          </a:p>
          <a:p>
            <a:pPr lvl="2" indent="-230188">
              <a:buSzPct val="100000"/>
              <a:buFont typeface="Arial" pitchFamily="34" charset="0"/>
              <a:buChar char="•"/>
              <a:defRPr/>
            </a:pPr>
            <a:r>
              <a:rPr lang="en-US" sz="2400" dirty="0">
                <a:solidFill>
                  <a:prstClr val="black"/>
                </a:solidFill>
                <a:cs typeface="Arial" pitchFamily="34" charset="0"/>
              </a:rPr>
              <a:t>Reimbursement</a:t>
            </a:r>
          </a:p>
          <a:p>
            <a:pPr lvl="2" indent="-230188">
              <a:buSzPct val="100000"/>
              <a:buFont typeface="Arial" pitchFamily="34" charset="0"/>
              <a:buChar char="•"/>
              <a:defRPr/>
            </a:pPr>
            <a:r>
              <a:rPr lang="en-US" sz="2400" dirty="0">
                <a:solidFill>
                  <a:prstClr val="black"/>
                </a:solidFill>
                <a:cs typeface="Arial" pitchFamily="34" charset="0"/>
              </a:rPr>
              <a:t>Lack of standardized response to error</a:t>
            </a:r>
          </a:p>
        </p:txBody>
      </p:sp>
      <p:sp>
        <p:nvSpPr>
          <p:cNvPr id="11" name="Slide Number Placeholder 7"/>
          <p:cNvSpPr txBox="1">
            <a:spLocks/>
          </p:cNvSpPr>
          <p:nvPr/>
        </p:nvSpPr>
        <p:spPr>
          <a:xfrm>
            <a:off x="6553200" y="6356350"/>
            <a:ext cx="2133600" cy="365125"/>
          </a:xfrm>
          <a:prstGeom prst="rect">
            <a:avLst/>
          </a:prstGeom>
        </p:spPr>
        <p:txBody>
          <a:bodyPr/>
          <a:lstStyle/>
          <a:p>
            <a:pPr algn="r">
              <a:defRPr/>
            </a:pPr>
            <a:fld id="{2E82DA92-23FF-4B70-84DD-E9D0D09F08FC}" type="slidenum">
              <a:rPr lang="en-US" sz="1200">
                <a:solidFill>
                  <a:srgbClr val="898989"/>
                </a:solidFill>
              </a:rPr>
              <a:pPr algn="r">
                <a:defRPr/>
              </a:pPr>
              <a:t>5</a:t>
            </a:fld>
            <a:endParaRPr lang="en-US" sz="1200" dirty="0">
              <a:solidFill>
                <a:srgbClr val="898989"/>
              </a:solidFill>
            </a:endParaRPr>
          </a:p>
        </p:txBody>
      </p:sp>
      <p:pic>
        <p:nvPicPr>
          <p:cNvPr id="10"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
        <p:nvSpPr>
          <p:cNvPr id="12" name="Title 6"/>
          <p:cNvSpPr txBox="1">
            <a:spLocks/>
          </p:cNvSpPr>
          <p:nvPr/>
        </p:nvSpPr>
        <p:spPr bwMode="auto">
          <a:xfrm>
            <a:off x="4830" y="381000"/>
            <a:ext cx="913434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i="1" kern="1200">
                <a:solidFill>
                  <a:srgbClr val="376092"/>
                </a:solidFill>
                <a:latin typeface="+mj-lt"/>
                <a:ea typeface="ＭＳ Ｐゴシック" charset="0"/>
                <a:cs typeface="ＭＳ Ｐゴシック" pitchFamily="-111" charset="-128"/>
              </a:defRPr>
            </a:lvl1pPr>
            <a:lvl2pPr algn="ctr" defTabSz="457200" rtl="0" eaLnBrk="0" fontAlgn="base" hangingPunct="0">
              <a:spcBef>
                <a:spcPct val="0"/>
              </a:spcBef>
              <a:spcAft>
                <a:spcPct val="0"/>
              </a:spcAft>
              <a:defRPr sz="4400" i="1">
                <a:solidFill>
                  <a:srgbClr val="376092"/>
                </a:solidFill>
                <a:latin typeface="Calibri" pitchFamily="-111" charset="0"/>
                <a:ea typeface="ＭＳ Ｐゴシック" charset="0"/>
                <a:cs typeface="ＭＳ Ｐゴシック" pitchFamily="-111" charset="-128"/>
              </a:defRPr>
            </a:lvl2pPr>
            <a:lvl3pPr algn="ctr" defTabSz="457200" rtl="0" eaLnBrk="0" fontAlgn="base" hangingPunct="0">
              <a:spcBef>
                <a:spcPct val="0"/>
              </a:spcBef>
              <a:spcAft>
                <a:spcPct val="0"/>
              </a:spcAft>
              <a:defRPr sz="4400" i="1">
                <a:solidFill>
                  <a:srgbClr val="376092"/>
                </a:solidFill>
                <a:latin typeface="Calibri" pitchFamily="-111" charset="0"/>
                <a:ea typeface="ＭＳ Ｐゴシック" charset="0"/>
                <a:cs typeface="ＭＳ Ｐゴシック" pitchFamily="-111" charset="-128"/>
              </a:defRPr>
            </a:lvl3pPr>
            <a:lvl4pPr algn="ctr" defTabSz="457200" rtl="0" eaLnBrk="0" fontAlgn="base" hangingPunct="0">
              <a:spcBef>
                <a:spcPct val="0"/>
              </a:spcBef>
              <a:spcAft>
                <a:spcPct val="0"/>
              </a:spcAft>
              <a:defRPr sz="4400" i="1">
                <a:solidFill>
                  <a:srgbClr val="376092"/>
                </a:solidFill>
                <a:latin typeface="Calibri" pitchFamily="-111" charset="0"/>
                <a:ea typeface="ＭＳ Ｐゴシック" charset="0"/>
                <a:cs typeface="ＭＳ Ｐゴシック" pitchFamily="-111" charset="-128"/>
              </a:defRPr>
            </a:lvl4pPr>
            <a:lvl5pPr algn="ctr" defTabSz="457200" rtl="0" eaLnBrk="0" fontAlgn="base" hangingPunct="0">
              <a:spcBef>
                <a:spcPct val="0"/>
              </a:spcBef>
              <a:spcAft>
                <a:spcPct val="0"/>
              </a:spcAft>
              <a:defRPr sz="4400" i="1">
                <a:solidFill>
                  <a:srgbClr val="376092"/>
                </a:solidFill>
                <a:latin typeface="Calibri" pitchFamily="-111" charset="0"/>
                <a:ea typeface="ＭＳ Ｐゴシック" charset="0"/>
                <a:cs typeface="ＭＳ Ｐゴシック" pitchFamily="-111" charset="-128"/>
              </a:defRPr>
            </a:lvl5pPr>
            <a:lvl6pPr marL="4572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6pPr>
            <a:lvl7pPr marL="9144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7pPr>
            <a:lvl8pPr marL="13716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8pPr>
            <a:lvl9pPr marL="18288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9pPr>
          </a:lstStyle>
          <a:p>
            <a:r>
              <a:rPr lang="en-US" dirty="0">
                <a:solidFill>
                  <a:schemeClr val="tx2"/>
                </a:solidFill>
              </a:rPr>
              <a:t>BWFH CRICO RAPP</a:t>
            </a:r>
          </a:p>
        </p:txBody>
      </p:sp>
      <p:sp>
        <p:nvSpPr>
          <p:cNvPr id="2" name="Slide Number Placeholder 1"/>
          <p:cNvSpPr>
            <a:spLocks noGrp="1"/>
          </p:cNvSpPr>
          <p:nvPr>
            <p:ph type="sldNum" sz="quarter" idx="4"/>
          </p:nvPr>
        </p:nvSpPr>
        <p:spPr/>
        <p:txBody>
          <a:bodyPr/>
          <a:lstStyle/>
          <a:p>
            <a:fld id="{9E4E4854-D9E4-4474-82B6-D411950F0847}" type="slidenum">
              <a:rPr lang="en-US" smtClean="0">
                <a:solidFill>
                  <a:prstClr val="white"/>
                </a:solidFill>
              </a:rPr>
              <a:pPr/>
              <a:t>5</a:t>
            </a:fld>
            <a:endParaRPr lang="en-US" dirty="0">
              <a:solidFill>
                <a:prstClr val="white"/>
              </a:solidFill>
            </a:endParaRPr>
          </a:p>
        </p:txBody>
      </p:sp>
    </p:spTree>
    <p:extLst>
      <p:ext uri="{BB962C8B-B14F-4D97-AF65-F5344CB8AC3E}">
        <p14:creationId xmlns:p14="http://schemas.microsoft.com/office/powerpoint/2010/main" val="194558834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a:t/>
            </a:r>
            <a:br>
              <a:rPr lang="en-US" dirty="0"/>
            </a:br>
            <a:r>
              <a:rPr lang="en-US" dirty="0"/>
              <a:t>	</a:t>
            </a:r>
            <a:r>
              <a:rPr lang="en-US" dirty="0">
                <a:solidFill>
                  <a:schemeClr val="tx2"/>
                </a:solidFill>
              </a:rPr>
              <a:t>Strategy Development</a:t>
            </a:r>
            <a:r>
              <a:rPr lang="en-US" sz="4900" dirty="0">
                <a:solidFill>
                  <a:schemeClr val="tx2"/>
                </a:solidFill>
              </a:rPr>
              <a:t/>
            </a:r>
            <a:br>
              <a:rPr lang="en-US" sz="4900" dirty="0">
                <a:solidFill>
                  <a:schemeClr val="tx2"/>
                </a:solidFill>
              </a:rPr>
            </a:br>
            <a:endParaRPr lang="en-US" sz="4900" dirty="0">
              <a:solidFill>
                <a:schemeClr val="tx2"/>
              </a:solidFill>
            </a:endParaRPr>
          </a:p>
        </p:txBody>
      </p:sp>
      <p:sp>
        <p:nvSpPr>
          <p:cNvPr id="3" name="Content Placeholder 2"/>
          <p:cNvSpPr>
            <a:spLocks noGrp="1"/>
          </p:cNvSpPr>
          <p:nvPr>
            <p:ph idx="1"/>
          </p:nvPr>
        </p:nvSpPr>
        <p:spPr/>
        <p:txBody>
          <a:bodyPr>
            <a:normAutofit fontScale="77500" lnSpcReduction="20000"/>
          </a:bodyPr>
          <a:lstStyle/>
          <a:p>
            <a:pPr marL="0" indent="-230188" defTabSz="914400">
              <a:spcAft>
                <a:spcPts val="600"/>
              </a:spcAft>
              <a:buClr>
                <a:srgbClr val="4F81BD"/>
              </a:buClr>
              <a:buSzPct val="100000"/>
              <a:buNone/>
              <a:defRPr/>
            </a:pPr>
            <a:r>
              <a:rPr lang="en-US" sz="3600" b="1" dirty="0">
                <a:solidFill>
                  <a:schemeClr val="tx2"/>
                </a:solidFill>
                <a:ea typeface="+mn-ea"/>
                <a:cs typeface="+mn-cs"/>
              </a:rPr>
              <a:t>2014 Safety Culture Survey/RAPP Results</a:t>
            </a:r>
          </a:p>
          <a:p>
            <a:pPr marL="914400" lvl="1" indent="-514350"/>
            <a:r>
              <a:rPr lang="en-US" dirty="0"/>
              <a:t>Leadership Review and Analysis:  serious self-examination</a:t>
            </a:r>
          </a:p>
          <a:p>
            <a:pPr marL="914400" lvl="1" indent="-514350"/>
            <a:r>
              <a:rPr lang="en-US" dirty="0"/>
              <a:t>Line staff concerns</a:t>
            </a:r>
          </a:p>
          <a:p>
            <a:pPr marL="1314450" lvl="2" indent="-514350"/>
            <a:r>
              <a:rPr lang="en-US" dirty="0"/>
              <a:t>Line staff perceived a negative impact of reporting errors, a punitive response to error, and inconsistent leadership responses </a:t>
            </a:r>
          </a:p>
          <a:p>
            <a:pPr marL="0" indent="-230188" defTabSz="914400">
              <a:spcAft>
                <a:spcPts val="600"/>
              </a:spcAft>
              <a:buClr>
                <a:srgbClr val="4F81BD"/>
              </a:buClr>
              <a:buSzPct val="100000"/>
              <a:buNone/>
              <a:defRPr/>
            </a:pPr>
            <a:r>
              <a:rPr lang="en-US" sz="3600" b="1" dirty="0">
                <a:solidFill>
                  <a:schemeClr val="tx2"/>
                </a:solidFill>
                <a:ea typeface="+mn-ea"/>
                <a:cs typeface="+mn-cs"/>
              </a:rPr>
              <a:t>Goal Development:</a:t>
            </a:r>
          </a:p>
          <a:p>
            <a:pPr marL="788670" lvl="1" indent="-514350"/>
            <a:r>
              <a:rPr lang="en-US" dirty="0"/>
              <a:t>Department-specific strategies to understand and respond to staff concerns r/t feeling safe to report errors</a:t>
            </a:r>
          </a:p>
          <a:p>
            <a:pPr marL="788670" lvl="1" indent="-514350"/>
            <a:r>
              <a:rPr lang="en-US" dirty="0"/>
              <a:t>Create an environment to respond consistently to errors in a fair and just manner.  </a:t>
            </a:r>
          </a:p>
          <a:p>
            <a:pPr marL="788670" lvl="1" indent="-514350"/>
            <a:r>
              <a:rPr lang="en-US" dirty="0"/>
              <a:t>Introduce methodology to build a strong culture of safety hospital-wide</a:t>
            </a:r>
          </a:p>
          <a:p>
            <a:pPr marL="514350" indent="-514350">
              <a:buNone/>
            </a:pPr>
            <a:endParaRPr lang="en-US" dirty="0"/>
          </a:p>
          <a:p>
            <a:pPr marL="514350" indent="-514350">
              <a:buAutoNum type="arabicPeriod"/>
            </a:pPr>
            <a:endParaRPr lang="en-US" dirty="0"/>
          </a:p>
        </p:txBody>
      </p:sp>
      <p:pic>
        <p:nvPicPr>
          <p:cNvPr id="4"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
        <p:nvSpPr>
          <p:cNvPr id="6" name="Slide Number Placeholder 5"/>
          <p:cNvSpPr>
            <a:spLocks noGrp="1"/>
          </p:cNvSpPr>
          <p:nvPr>
            <p:ph type="sldNum" sz="quarter" idx="12"/>
          </p:nvPr>
        </p:nvSpPr>
        <p:spPr/>
        <p:txBody>
          <a:bodyPr/>
          <a:lstStyle/>
          <a:p>
            <a:pPr>
              <a:defRPr/>
            </a:pPr>
            <a:fld id="{55AE4E9F-EECD-49E0-81B2-7346166CD391}" type="slidenum">
              <a:rPr lang="en-US" smtClean="0"/>
              <a:pPr>
                <a:defRPr/>
              </a:pPr>
              <a:t>6</a:t>
            </a:fld>
            <a:endParaRPr lang="en-US"/>
          </a:p>
        </p:txBody>
      </p:sp>
    </p:spTree>
    <p:extLst>
      <p:ext uri="{BB962C8B-B14F-4D97-AF65-F5344CB8AC3E}">
        <p14:creationId xmlns:p14="http://schemas.microsoft.com/office/powerpoint/2010/main" val="110764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9144000" cy="1143000"/>
          </a:xfrm>
        </p:spPr>
        <p:txBody>
          <a:bodyPr/>
          <a:lstStyle/>
          <a:p>
            <a:pPr>
              <a:defRPr/>
            </a:pPr>
            <a:r>
              <a:rPr lang="en-US" sz="4000" dirty="0">
                <a:solidFill>
                  <a:schemeClr val="tx2"/>
                </a:solidFill>
              </a:rPr>
              <a:t>BWFH Collaborative Just Culture Program</a:t>
            </a:r>
          </a:p>
        </p:txBody>
      </p:sp>
      <p:sp>
        <p:nvSpPr>
          <p:cNvPr id="4" name="Content Placeholder 3"/>
          <p:cNvSpPr>
            <a:spLocks noGrp="1"/>
          </p:cNvSpPr>
          <p:nvPr>
            <p:ph idx="1"/>
          </p:nvPr>
        </p:nvSpPr>
        <p:spPr>
          <a:xfrm>
            <a:off x="228600" y="1295400"/>
            <a:ext cx="8915400" cy="5334000"/>
          </a:xfrm>
        </p:spPr>
        <p:txBody>
          <a:bodyPr/>
          <a:lstStyle/>
          <a:p>
            <a:r>
              <a:rPr lang="en-US" sz="1650" b="1" dirty="0">
                <a:solidFill>
                  <a:schemeClr val="tx1">
                    <a:lumMod val="85000"/>
                    <a:lumOff val="15000"/>
                  </a:schemeClr>
                </a:solidFill>
                <a:latin typeface="Calibri Light" panose="020F0302020204030204" pitchFamily="34" charset="0"/>
              </a:rPr>
              <a:t>Education and Training</a:t>
            </a:r>
          </a:p>
          <a:p>
            <a:pPr lvl="1"/>
            <a:r>
              <a:rPr lang="en-US" sz="1650" dirty="0">
                <a:solidFill>
                  <a:schemeClr val="tx1">
                    <a:lumMod val="85000"/>
                    <a:lumOff val="15000"/>
                  </a:schemeClr>
                </a:solidFill>
                <a:latin typeface="Calibri Light" panose="020F0302020204030204" pitchFamily="34" charset="0"/>
              </a:rPr>
              <a:t>Introduction Training: </a:t>
            </a:r>
            <a:r>
              <a:rPr lang="en-US" sz="1650" b="1" dirty="0">
                <a:solidFill>
                  <a:schemeClr val="tx1">
                    <a:lumMod val="85000"/>
                    <a:lumOff val="15000"/>
                  </a:schemeClr>
                </a:solidFill>
                <a:latin typeface="Calibri Light" panose="020F0302020204030204" pitchFamily="34" charset="0"/>
              </a:rPr>
              <a:t>Supervisory Staff</a:t>
            </a:r>
          </a:p>
          <a:p>
            <a:pPr lvl="1"/>
            <a:r>
              <a:rPr lang="en-US" sz="1650" dirty="0">
                <a:solidFill>
                  <a:schemeClr val="tx1">
                    <a:lumMod val="85000"/>
                    <a:lumOff val="15000"/>
                  </a:schemeClr>
                </a:solidFill>
                <a:latin typeface="Calibri Light" panose="020F0302020204030204" pitchFamily="34" charset="0"/>
              </a:rPr>
              <a:t>Advanced Training: </a:t>
            </a:r>
            <a:r>
              <a:rPr lang="en-US" sz="1650" b="1" dirty="0">
                <a:solidFill>
                  <a:schemeClr val="tx1">
                    <a:lumMod val="85000"/>
                    <a:lumOff val="15000"/>
                  </a:schemeClr>
                </a:solidFill>
                <a:effectLst>
                  <a:outerShdw blurRad="38100" dist="38100" dir="2700000" algn="tl">
                    <a:srgbClr val="000000">
                      <a:alpha val="43137"/>
                    </a:srgbClr>
                  </a:outerShdw>
                </a:effectLst>
                <a:latin typeface="Calibri Light" panose="020F0302020204030204" pitchFamily="34" charset="0"/>
              </a:rPr>
              <a:t>    </a:t>
            </a:r>
            <a:r>
              <a:rPr lang="en-US" sz="1650" b="1" dirty="0">
                <a:solidFill>
                  <a:schemeClr val="tx1">
                    <a:lumMod val="85000"/>
                    <a:lumOff val="15000"/>
                  </a:schemeClr>
                </a:solidFill>
                <a:latin typeface="Calibri Light" panose="020F0302020204030204" pitchFamily="34" charset="0"/>
              </a:rPr>
              <a:t> Champions</a:t>
            </a:r>
          </a:p>
          <a:p>
            <a:pPr lvl="1"/>
            <a:r>
              <a:rPr lang="en-US" sz="1650" dirty="0">
                <a:solidFill>
                  <a:schemeClr val="tx1">
                    <a:lumMod val="85000"/>
                    <a:lumOff val="15000"/>
                  </a:schemeClr>
                </a:solidFill>
                <a:latin typeface="Calibri Light" panose="020F0302020204030204" pitchFamily="34" charset="0"/>
              </a:rPr>
              <a:t>Video Introduction Presentation:  </a:t>
            </a:r>
            <a:r>
              <a:rPr lang="en-US" sz="1650" b="1" dirty="0">
                <a:solidFill>
                  <a:schemeClr val="tx1">
                    <a:lumMod val="85000"/>
                    <a:lumOff val="15000"/>
                  </a:schemeClr>
                </a:solidFill>
                <a:latin typeface="Calibri Light" panose="020F0302020204030204" pitchFamily="34" charset="0"/>
              </a:rPr>
              <a:t>Direct Care and Support Staff Members</a:t>
            </a:r>
          </a:p>
          <a:p>
            <a:pPr lvl="1"/>
            <a:r>
              <a:rPr lang="en-US" sz="1650" dirty="0">
                <a:solidFill>
                  <a:schemeClr val="tx1">
                    <a:lumMod val="85000"/>
                    <a:lumOff val="15000"/>
                  </a:schemeClr>
                </a:solidFill>
                <a:latin typeface="Calibri Light" panose="020F0302020204030204" pitchFamily="34" charset="0"/>
              </a:rPr>
              <a:t>Interdisciplinary Just Culture Steering Committee: </a:t>
            </a:r>
            <a:r>
              <a:rPr lang="en-US" sz="1650" b="1" dirty="0">
                <a:solidFill>
                  <a:schemeClr val="tx1">
                    <a:lumMod val="85000"/>
                    <a:lumOff val="15000"/>
                  </a:schemeClr>
                </a:solidFill>
                <a:latin typeface="Calibri Light" panose="020F0302020204030204" pitchFamily="34" charset="0"/>
              </a:rPr>
              <a:t>35 Members</a:t>
            </a:r>
          </a:p>
          <a:p>
            <a:r>
              <a:rPr lang="en-US" sz="1650" b="1" dirty="0">
                <a:solidFill>
                  <a:schemeClr val="tx1">
                    <a:lumMod val="85000"/>
                    <a:lumOff val="15000"/>
                  </a:schemeClr>
                </a:solidFill>
                <a:latin typeface="Calibri Light" panose="020F0302020204030204" pitchFamily="34" charset="0"/>
              </a:rPr>
              <a:t>Customization of Collaborative Case Reviews (CCRs) (formerly known as RCAs)</a:t>
            </a:r>
          </a:p>
          <a:p>
            <a:pPr lvl="1"/>
            <a:r>
              <a:rPr lang="en-US" sz="1650" dirty="0">
                <a:solidFill>
                  <a:schemeClr val="tx1">
                    <a:lumMod val="85000"/>
                    <a:lumOff val="15000"/>
                  </a:schemeClr>
                </a:solidFill>
                <a:latin typeface="Calibri Light" panose="020F0302020204030204" pitchFamily="34" charset="0"/>
              </a:rPr>
              <a:t>Systems Focused Reviews of the Events</a:t>
            </a:r>
            <a:endParaRPr lang="en-US" sz="1650" b="1" dirty="0">
              <a:solidFill>
                <a:schemeClr val="tx1">
                  <a:lumMod val="85000"/>
                  <a:lumOff val="15000"/>
                </a:schemeClr>
              </a:solidFill>
              <a:latin typeface="Calibri Light" panose="020F0302020204030204" pitchFamily="34" charset="0"/>
            </a:endParaRPr>
          </a:p>
          <a:p>
            <a:pPr lvl="1"/>
            <a:r>
              <a:rPr lang="en-US" sz="1650" dirty="0">
                <a:solidFill>
                  <a:schemeClr val="tx1">
                    <a:lumMod val="85000"/>
                    <a:lumOff val="15000"/>
                  </a:schemeClr>
                </a:solidFill>
                <a:latin typeface="Calibri Light" panose="020F0302020204030204" pitchFamily="34" charset="0"/>
              </a:rPr>
              <a:t>Risk Assessment Worksheet for Directors and Supervisors </a:t>
            </a:r>
          </a:p>
          <a:p>
            <a:pPr lvl="1"/>
            <a:r>
              <a:rPr lang="en-US" sz="1650" dirty="0">
                <a:solidFill>
                  <a:schemeClr val="tx1">
                    <a:lumMod val="85000"/>
                    <a:lumOff val="15000"/>
                  </a:schemeClr>
                </a:solidFill>
                <a:latin typeface="Calibri Light" panose="020F0302020204030204" pitchFamily="34" charset="0"/>
              </a:rPr>
              <a:t>CCR Highlights Presentations/Follow-Up : </a:t>
            </a:r>
            <a:r>
              <a:rPr lang="en-US" sz="1650" b="1" dirty="0">
                <a:solidFill>
                  <a:schemeClr val="tx1">
                    <a:lumMod val="85000"/>
                    <a:lumOff val="15000"/>
                  </a:schemeClr>
                </a:solidFill>
                <a:latin typeface="Calibri Light" panose="020F0302020204030204" pitchFamily="34" charset="0"/>
              </a:rPr>
              <a:t>Monthly /Leadership/Committee Meetings</a:t>
            </a:r>
          </a:p>
          <a:p>
            <a:r>
              <a:rPr lang="en-US" sz="1650" b="1" dirty="0">
                <a:solidFill>
                  <a:schemeClr val="tx1">
                    <a:lumMod val="85000"/>
                    <a:lumOff val="15000"/>
                  </a:schemeClr>
                </a:solidFill>
                <a:latin typeface="Calibri Light" panose="020F0302020204030204" pitchFamily="34" charset="0"/>
              </a:rPr>
              <a:t>Leadership Support</a:t>
            </a:r>
          </a:p>
          <a:p>
            <a:pPr lvl="1"/>
            <a:r>
              <a:rPr lang="en-US" sz="1650" dirty="0">
                <a:solidFill>
                  <a:schemeClr val="tx1">
                    <a:lumMod val="85000"/>
                    <a:lumOff val="15000"/>
                  </a:schemeClr>
                </a:solidFill>
                <a:latin typeface="Calibri Light" panose="020F0302020204030204" pitchFamily="34" charset="0"/>
              </a:rPr>
              <a:t>Senior Leadership Training: </a:t>
            </a:r>
            <a:r>
              <a:rPr lang="en-US" sz="1650" b="1" dirty="0">
                <a:solidFill>
                  <a:schemeClr val="tx1">
                    <a:lumMod val="85000"/>
                    <a:lumOff val="15000"/>
                  </a:schemeClr>
                </a:solidFill>
                <a:latin typeface="Calibri Light" panose="020F0302020204030204" pitchFamily="34" charset="0"/>
              </a:rPr>
              <a:t>President, VPs, Chiefs, Service Line Chiefs, NPs</a:t>
            </a:r>
          </a:p>
          <a:p>
            <a:pPr lvl="1"/>
            <a:r>
              <a:rPr lang="en-US" sz="1650" dirty="0">
                <a:solidFill>
                  <a:schemeClr val="tx1">
                    <a:lumMod val="85000"/>
                    <a:lumOff val="15000"/>
                  </a:schemeClr>
                </a:solidFill>
                <a:latin typeface="Calibri Light" panose="020F0302020204030204" pitchFamily="34" charset="0"/>
              </a:rPr>
              <a:t>Customized Physician Training for Medical Staff Peer Review Committee</a:t>
            </a:r>
          </a:p>
          <a:p>
            <a:pPr lvl="1"/>
            <a:r>
              <a:rPr lang="en-US" sz="1650" dirty="0">
                <a:solidFill>
                  <a:schemeClr val="tx1">
                    <a:lumMod val="85000"/>
                    <a:lumOff val="15000"/>
                  </a:schemeClr>
                </a:solidFill>
                <a:latin typeface="Calibri Light" panose="020F0302020204030204" pitchFamily="34" charset="0"/>
              </a:rPr>
              <a:t>Monthly leadership case presentation and regular newsletter articles </a:t>
            </a:r>
          </a:p>
          <a:p>
            <a:r>
              <a:rPr lang="en-US" sz="1650" b="1" dirty="0">
                <a:solidFill>
                  <a:schemeClr val="tx1">
                    <a:lumMod val="85000"/>
                    <a:lumOff val="15000"/>
                  </a:schemeClr>
                </a:solidFill>
                <a:latin typeface="Calibri Light" panose="020F0302020204030204" pitchFamily="34" charset="0"/>
              </a:rPr>
              <a:t>Integration of Just Culture Principles into Safety Reporting System</a:t>
            </a:r>
          </a:p>
          <a:p>
            <a:pPr lvl="1"/>
            <a:r>
              <a:rPr lang="en-US" sz="1650" dirty="0">
                <a:latin typeface="Calibri Light" panose="020F0302020204030204" pitchFamily="34" charset="0"/>
              </a:rPr>
              <a:t>Feedback and Communication About Safety Events, specific changes within system to create triage for Just Culture review  and staff support, and use reporting data to trend system issues and corrective actions</a:t>
            </a:r>
          </a:p>
          <a:p>
            <a:r>
              <a:rPr lang="en-US" sz="1600" b="1" dirty="0">
                <a:latin typeface="Calibri Light" panose="020F0302020204030204" pitchFamily="34" charset="0"/>
              </a:rPr>
              <a:t>Clarification of the term ”Just Culture”</a:t>
            </a:r>
          </a:p>
          <a:p>
            <a:endParaRPr lang="en-US" dirty="0"/>
          </a:p>
        </p:txBody>
      </p:sp>
      <p:pic>
        <p:nvPicPr>
          <p:cNvPr id="5"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
        <p:nvSpPr>
          <p:cNvPr id="6" name="Slide Number Placeholder 5"/>
          <p:cNvSpPr>
            <a:spLocks noGrp="1"/>
          </p:cNvSpPr>
          <p:nvPr>
            <p:ph type="sldNum" sz="quarter" idx="12"/>
          </p:nvPr>
        </p:nvSpPr>
        <p:spPr/>
        <p:txBody>
          <a:bodyPr/>
          <a:lstStyle/>
          <a:p>
            <a:pPr>
              <a:defRPr/>
            </a:pPr>
            <a:fld id="{55AE4E9F-EECD-49E0-81B2-7346166CD391}" type="slidenum">
              <a:rPr lang="en-US" smtClean="0"/>
              <a:pPr>
                <a:defRPr/>
              </a:pPr>
              <a:t>7</a:t>
            </a:fld>
            <a:endParaRPr lang="en-US"/>
          </a:p>
        </p:txBody>
      </p:sp>
    </p:spTree>
    <p:extLst>
      <p:ext uri="{BB962C8B-B14F-4D97-AF65-F5344CB8AC3E}">
        <p14:creationId xmlns:p14="http://schemas.microsoft.com/office/powerpoint/2010/main" val="3224333163"/>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defRPr/>
            </a:pPr>
            <a:r>
              <a:rPr lang="en-US" sz="4000" dirty="0">
                <a:solidFill>
                  <a:schemeClr val="tx2"/>
                </a:solidFill>
              </a:rPr>
              <a:t>What is a Culture of Safety?</a:t>
            </a:r>
          </a:p>
        </p:txBody>
      </p:sp>
      <p:sp>
        <p:nvSpPr>
          <p:cNvPr id="3" name="Content Placeholder 2"/>
          <p:cNvSpPr>
            <a:spLocks noGrp="1"/>
          </p:cNvSpPr>
          <p:nvPr>
            <p:ph idx="1"/>
          </p:nvPr>
        </p:nvSpPr>
        <p:spPr>
          <a:xfrm>
            <a:off x="457200" y="1536192"/>
            <a:ext cx="8229600" cy="4525963"/>
          </a:xfrm>
        </p:spPr>
        <p:txBody>
          <a:bodyPr/>
          <a:lstStyle/>
          <a:p>
            <a:r>
              <a:rPr lang="en-US" dirty="0"/>
              <a:t>A culture of safety is a culture where:</a:t>
            </a:r>
          </a:p>
          <a:p>
            <a:pPr lvl="1">
              <a:spcAft>
                <a:spcPts val="600"/>
              </a:spcAft>
            </a:pPr>
            <a:r>
              <a:rPr lang="en-US" sz="2400" dirty="0"/>
              <a:t>We are curious, rather than critical, about why errors occur</a:t>
            </a:r>
          </a:p>
          <a:p>
            <a:pPr lvl="1">
              <a:spcAft>
                <a:spcPts val="600"/>
              </a:spcAft>
            </a:pPr>
            <a:r>
              <a:rPr lang="en-US" sz="2400" dirty="0"/>
              <a:t>Each of us feel a personal commitment to safe care.</a:t>
            </a:r>
          </a:p>
          <a:p>
            <a:pPr lvl="1">
              <a:spcAft>
                <a:spcPts val="600"/>
              </a:spcAft>
            </a:pPr>
            <a:r>
              <a:rPr lang="en-US" sz="2400" dirty="0"/>
              <a:t>We are encouraged </a:t>
            </a:r>
            <a:br>
              <a:rPr lang="en-US" sz="2400" dirty="0"/>
            </a:br>
            <a:r>
              <a:rPr lang="en-US" sz="2400" dirty="0"/>
              <a:t>to be open about our </a:t>
            </a:r>
            <a:br>
              <a:rPr lang="en-US" sz="2400" dirty="0"/>
            </a:br>
            <a:r>
              <a:rPr lang="en-US" sz="2400" dirty="0"/>
              <a:t>errors and the system </a:t>
            </a:r>
            <a:br>
              <a:rPr lang="en-US" sz="2400" dirty="0"/>
            </a:br>
            <a:r>
              <a:rPr lang="en-US" sz="2400" dirty="0"/>
              <a:t>vulnerabilities we see.</a:t>
            </a:r>
          </a:p>
          <a:p>
            <a:pPr lvl="1"/>
            <a:r>
              <a:rPr lang="en-US" sz="2400" dirty="0"/>
              <a:t>We all feel comfortable </a:t>
            </a:r>
            <a:br>
              <a:rPr lang="en-US" sz="2400" dirty="0"/>
            </a:br>
            <a:r>
              <a:rPr lang="en-US" sz="2400" dirty="0"/>
              <a:t>speaking up/reporting concerns</a:t>
            </a:r>
            <a:r>
              <a:rPr lang="en-US" dirty="0"/>
              <a:t>.</a:t>
            </a:r>
          </a:p>
          <a:p>
            <a:pPr lvl="1"/>
            <a:r>
              <a:rPr lang="en-US" sz="2400" dirty="0"/>
              <a:t>It’s all about risk, not fault.</a:t>
            </a:r>
          </a:p>
          <a:p>
            <a:pPr lvl="1"/>
            <a:endParaRPr lang="en-US" dirty="0"/>
          </a:p>
        </p:txBody>
      </p:sp>
      <p:pic>
        <p:nvPicPr>
          <p:cNvPr id="33794" name="Picture 2"/>
          <p:cNvPicPr>
            <a:picLocks noChangeAspect="1" noChangeArrowheads="1"/>
          </p:cNvPicPr>
          <p:nvPr/>
        </p:nvPicPr>
        <p:blipFill>
          <a:blip r:embed="rId3" cstate="print"/>
          <a:srcRect/>
          <a:stretch>
            <a:fillRect/>
          </a:stretch>
        </p:blipFill>
        <p:spPr bwMode="auto">
          <a:xfrm>
            <a:off x="5486400" y="3799173"/>
            <a:ext cx="3438499" cy="2223249"/>
          </a:xfrm>
          <a:prstGeom prst="rect">
            <a:avLst/>
          </a:prstGeom>
          <a:noFill/>
          <a:ln w="9525">
            <a:noFill/>
            <a:miter lim="800000"/>
            <a:headEnd/>
            <a:tailEnd/>
          </a:ln>
        </p:spPr>
      </p:pic>
      <p:pic>
        <p:nvPicPr>
          <p:cNvPr id="6" name="Picture 2" descr="C:\Users\mrw26\Desktop\BH BWFH Logo.jpg"/>
          <p:cNvPicPr>
            <a:picLocks noChangeAspect="1" noChangeArrowheads="1"/>
          </p:cNvPicPr>
          <p:nvPr/>
        </p:nvPicPr>
        <p:blipFill>
          <a:blip r:embed="rId4" cstate="print"/>
          <a:srcRect/>
          <a:stretch>
            <a:fillRect/>
          </a:stretch>
        </p:blipFill>
        <p:spPr bwMode="auto">
          <a:xfrm>
            <a:off x="152400" y="76200"/>
            <a:ext cx="1537607" cy="381000"/>
          </a:xfrm>
          <a:prstGeom prst="rect">
            <a:avLst/>
          </a:prstGeom>
          <a:noFill/>
        </p:spPr>
      </p:pic>
      <p:sp>
        <p:nvSpPr>
          <p:cNvPr id="5" name="Slide Number Placeholder 4"/>
          <p:cNvSpPr>
            <a:spLocks noGrp="1"/>
          </p:cNvSpPr>
          <p:nvPr>
            <p:ph type="sldNum" sz="quarter" idx="12"/>
          </p:nvPr>
        </p:nvSpPr>
        <p:spPr/>
        <p:txBody>
          <a:bodyPr/>
          <a:lstStyle/>
          <a:p>
            <a:pPr>
              <a:defRPr/>
            </a:pPr>
            <a:fld id="{55AE4E9F-EECD-49E0-81B2-7346166CD391}" type="slidenum">
              <a:rPr lang="en-US" smtClean="0"/>
              <a:pPr>
                <a:defRPr/>
              </a:pPr>
              <a:t>8</a:t>
            </a:fld>
            <a:endParaRPr lang="en-US"/>
          </a:p>
        </p:txBody>
      </p:sp>
    </p:spTree>
    <p:extLst>
      <p:ext uri="{BB962C8B-B14F-4D97-AF65-F5344CB8AC3E}">
        <p14:creationId xmlns:p14="http://schemas.microsoft.com/office/powerpoint/2010/main" val="273095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lstStyle/>
          <a:p>
            <a:pPr>
              <a:defRPr/>
            </a:pPr>
            <a:r>
              <a:rPr lang="en-US" sz="4000" dirty="0">
                <a:solidFill>
                  <a:schemeClr val="tx2"/>
                </a:solidFill>
              </a:rPr>
              <a:t>How Does a Safe Culture Improve Care?</a:t>
            </a:r>
          </a:p>
        </p:txBody>
      </p:sp>
      <p:sp>
        <p:nvSpPr>
          <p:cNvPr id="3" name="Content Placeholder 2"/>
          <p:cNvSpPr>
            <a:spLocks noGrp="1"/>
          </p:cNvSpPr>
          <p:nvPr>
            <p:ph sz="half" idx="1"/>
          </p:nvPr>
        </p:nvSpPr>
        <p:spPr>
          <a:xfrm>
            <a:off x="457200" y="1600201"/>
            <a:ext cx="5685692" cy="4525963"/>
          </a:xfrm>
        </p:spPr>
        <p:txBody>
          <a:bodyPr/>
          <a:lstStyle/>
          <a:p>
            <a:r>
              <a:rPr lang="en-US" sz="2400" dirty="0"/>
              <a:t>We can fix only what we know </a:t>
            </a:r>
          </a:p>
          <a:p>
            <a:endParaRPr lang="en-US" sz="1000" dirty="0"/>
          </a:p>
          <a:p>
            <a:r>
              <a:rPr lang="en-US" sz="2400" dirty="0"/>
              <a:t>We see only the errors that break the surface and result in harm</a:t>
            </a:r>
          </a:p>
          <a:p>
            <a:endParaRPr lang="en-US" sz="1000" dirty="0"/>
          </a:p>
          <a:p>
            <a:r>
              <a:rPr lang="en-US" sz="2400" dirty="0"/>
              <a:t>There is more risk lurking just below the surface, which the front line can help identify and manage…</a:t>
            </a:r>
          </a:p>
          <a:p>
            <a:endParaRPr lang="en-US" sz="1000" dirty="0"/>
          </a:p>
          <a:p>
            <a:r>
              <a:rPr lang="en-US" sz="2400" dirty="0"/>
              <a:t>Front line staff have the most knowledge about errors and insight about causes and solutions, but do they feel safe enough to tell us?</a:t>
            </a:r>
          </a:p>
          <a:p>
            <a:endParaRPr lang="en-US" dirty="0"/>
          </a:p>
        </p:txBody>
      </p:sp>
      <p:pic>
        <p:nvPicPr>
          <p:cNvPr id="6" name="Picture 2" descr="https://fbcdn-photos-b-a.akamaihd.net/hphotos-ak-xfa1/v/t1.0-0/p280x280/391798_2346544623607_1270723149_n.jpg?oh=67a5c08bd22ceda699ef52f5504faf25&amp;oe=552D45A4&amp;__gda__=1432170319_a9066eb514cc6f71561345f2da6a4222"/>
          <p:cNvPicPr>
            <a:picLocks noChangeAspect="1" noChangeArrowheads="1"/>
          </p:cNvPicPr>
          <p:nvPr/>
        </p:nvPicPr>
        <p:blipFill>
          <a:blip r:embed="rId2" cstate="print"/>
          <a:srcRect/>
          <a:stretch>
            <a:fillRect/>
          </a:stretch>
        </p:blipFill>
        <p:spPr bwMode="auto">
          <a:xfrm>
            <a:off x="6165117" y="1907809"/>
            <a:ext cx="2667000" cy="3638551"/>
          </a:xfrm>
          <a:prstGeom prst="rect">
            <a:avLst/>
          </a:prstGeom>
          <a:noFill/>
        </p:spPr>
      </p:pic>
      <p:pic>
        <p:nvPicPr>
          <p:cNvPr id="7"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
        <p:nvSpPr>
          <p:cNvPr id="4" name="Slide Number Placeholder 3"/>
          <p:cNvSpPr>
            <a:spLocks noGrp="1"/>
          </p:cNvSpPr>
          <p:nvPr>
            <p:ph type="sldNum" sz="quarter" idx="12"/>
          </p:nvPr>
        </p:nvSpPr>
        <p:spPr/>
        <p:txBody>
          <a:bodyPr/>
          <a:lstStyle/>
          <a:p>
            <a:pPr>
              <a:defRPr/>
            </a:pPr>
            <a:fld id="{21C644AA-FDE3-4A5C-BD08-052E4195189D}" type="slidenum">
              <a:rPr lang="en-US" smtClean="0"/>
              <a:pPr>
                <a:defRPr/>
              </a:pPr>
              <a:t>9</a:t>
            </a:fld>
            <a:endParaRPr lang="en-US"/>
          </a:p>
        </p:txBody>
      </p:sp>
    </p:spTree>
    <p:extLst>
      <p:ext uri="{BB962C8B-B14F-4D97-AF65-F5344CB8AC3E}">
        <p14:creationId xmlns:p14="http://schemas.microsoft.com/office/powerpoint/2010/main" val="3302320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CA0CA5-67EB-0142-B52E-7772B365642D}"/>
              </a:ext>
            </a:extLst>
          </p:cNvPr>
          <p:cNvSpPr>
            <a:spLocks noGrp="1"/>
          </p:cNvSpPr>
          <p:nvPr>
            <p:ph type="title"/>
          </p:nvPr>
        </p:nvSpPr>
        <p:spPr/>
        <p:txBody>
          <a:bodyPr/>
          <a:lstStyle/>
          <a:p>
            <a:r>
              <a:rPr lang="en-US" dirty="0">
                <a:solidFill>
                  <a:schemeClr val="tx2"/>
                </a:solidFill>
              </a:rPr>
              <a:t>Safety Culture and High Reliability</a:t>
            </a:r>
            <a:endParaRPr lang="en-US" dirty="0"/>
          </a:p>
        </p:txBody>
      </p:sp>
      <p:sp>
        <p:nvSpPr>
          <p:cNvPr id="3" name="Content Placeholder 2">
            <a:extLst>
              <a:ext uri="{FF2B5EF4-FFF2-40B4-BE49-F238E27FC236}">
                <a16:creationId xmlns:a16="http://schemas.microsoft.com/office/drawing/2014/main" xmlns="" id="{5E39C14C-2F2C-6544-8CAD-62B726C3BAE3}"/>
              </a:ext>
            </a:extLst>
          </p:cNvPr>
          <p:cNvSpPr>
            <a:spLocks noGrp="1"/>
          </p:cNvSpPr>
          <p:nvPr>
            <p:ph idx="1"/>
          </p:nvPr>
        </p:nvSpPr>
        <p:spPr/>
        <p:txBody>
          <a:bodyPr/>
          <a:lstStyle/>
          <a:p>
            <a:r>
              <a:rPr lang="en-US" dirty="0"/>
              <a:t>HR Framework</a:t>
            </a:r>
          </a:p>
          <a:p>
            <a:pPr lvl="1"/>
            <a:r>
              <a:rPr lang="en-US" dirty="0"/>
              <a:t>Risk identification, system development, behavior and performance, sustainment</a:t>
            </a:r>
          </a:p>
          <a:p>
            <a:r>
              <a:rPr lang="en-US" dirty="0"/>
              <a:t>Challenges of building HROs in healthcare</a:t>
            </a:r>
          </a:p>
          <a:p>
            <a:pPr lvl="1"/>
            <a:r>
              <a:rPr lang="en-US" dirty="0"/>
              <a:t>Safety is never the only value</a:t>
            </a:r>
          </a:p>
          <a:p>
            <a:pPr lvl="2"/>
            <a:r>
              <a:rPr lang="en-US" dirty="0"/>
              <a:t>Production, customer service, finances</a:t>
            </a:r>
          </a:p>
          <a:p>
            <a:pPr lvl="1"/>
            <a:r>
              <a:rPr lang="en-US" dirty="0"/>
              <a:t>Difficult to accept anticipation of human failure</a:t>
            </a:r>
          </a:p>
          <a:p>
            <a:pPr lvl="1"/>
            <a:r>
              <a:rPr lang="en-US" dirty="0"/>
              <a:t>No integrated/cross-functional regulation</a:t>
            </a:r>
          </a:p>
          <a:p>
            <a:pPr lvl="1"/>
            <a:r>
              <a:rPr lang="en-US" dirty="0"/>
              <a:t>Sustainment efforts require long-term view</a:t>
            </a:r>
          </a:p>
        </p:txBody>
      </p:sp>
      <p:sp>
        <p:nvSpPr>
          <p:cNvPr id="4" name="Slide Number Placeholder 3">
            <a:extLst>
              <a:ext uri="{FF2B5EF4-FFF2-40B4-BE49-F238E27FC236}">
                <a16:creationId xmlns:a16="http://schemas.microsoft.com/office/drawing/2014/main" xmlns="" id="{CFE4F4D8-FD8E-9C40-AF0F-8D0736F4089D}"/>
              </a:ext>
            </a:extLst>
          </p:cNvPr>
          <p:cNvSpPr>
            <a:spLocks noGrp="1"/>
          </p:cNvSpPr>
          <p:nvPr>
            <p:ph type="sldNum" sz="quarter" idx="12"/>
          </p:nvPr>
        </p:nvSpPr>
        <p:spPr/>
        <p:txBody>
          <a:bodyPr/>
          <a:lstStyle/>
          <a:p>
            <a:pPr>
              <a:defRPr/>
            </a:pPr>
            <a:fld id="{55AE4E9F-EECD-49E0-81B2-7346166CD391}" type="slidenum">
              <a:rPr lang="en-US" smtClean="0"/>
              <a:pPr>
                <a:defRPr/>
              </a:pPr>
              <a:t>10</a:t>
            </a:fld>
            <a:endParaRPr lang="en-US"/>
          </a:p>
        </p:txBody>
      </p:sp>
      <p:pic>
        <p:nvPicPr>
          <p:cNvPr id="5" name="Picture 2" descr="C:\Users\mrw26\Desktop\BH BWFH Logo.jpg">
            <a:extLst>
              <a:ext uri="{FF2B5EF4-FFF2-40B4-BE49-F238E27FC236}">
                <a16:creationId xmlns:a16="http://schemas.microsoft.com/office/drawing/2014/main" xmlns="" id="{BF9EAF9A-4E25-8A43-93FC-3B67E2EACAF4}"/>
              </a:ext>
            </a:extLst>
          </p:cNvPr>
          <p:cNvPicPr>
            <a:picLocks noChangeAspect="1" noChangeArrowheads="1"/>
          </p:cNvPicPr>
          <p:nvPr/>
        </p:nvPicPr>
        <p:blipFill>
          <a:blip r:embed="rId2" cstate="print"/>
          <a:srcRect/>
          <a:stretch>
            <a:fillRect/>
          </a:stretch>
        </p:blipFill>
        <p:spPr bwMode="auto">
          <a:xfrm>
            <a:off x="152400" y="76200"/>
            <a:ext cx="1537607" cy="381000"/>
          </a:xfrm>
          <a:prstGeom prst="rect">
            <a:avLst/>
          </a:prstGeom>
          <a:noFill/>
        </p:spPr>
      </p:pic>
    </p:spTree>
    <p:extLst>
      <p:ext uri="{BB962C8B-B14F-4D97-AF65-F5344CB8AC3E}">
        <p14:creationId xmlns:p14="http://schemas.microsoft.com/office/powerpoint/2010/main" val="580331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defRPr/>
            </a:pPr>
            <a:r>
              <a:rPr lang="en-US" sz="4000" dirty="0"/>
              <a:t>How BWFH Defined “Just Culture”</a:t>
            </a:r>
          </a:p>
        </p:txBody>
      </p:sp>
      <p:sp>
        <p:nvSpPr>
          <p:cNvPr id="3" name="Content Placeholder 2"/>
          <p:cNvSpPr>
            <a:spLocks noGrp="1"/>
          </p:cNvSpPr>
          <p:nvPr>
            <p:ph idx="1"/>
          </p:nvPr>
        </p:nvSpPr>
        <p:spPr>
          <a:xfrm>
            <a:off x="457200" y="1447800"/>
            <a:ext cx="8229600" cy="4525963"/>
          </a:xfrm>
        </p:spPr>
        <p:txBody>
          <a:bodyPr/>
          <a:lstStyle/>
          <a:p>
            <a:pPr marL="0" indent="0">
              <a:spcAft>
                <a:spcPts val="600"/>
              </a:spcAft>
              <a:buNone/>
            </a:pPr>
            <a:r>
              <a:rPr lang="en-US" sz="2800" dirty="0"/>
              <a:t>Framework for REDUCING FUTURE RISK, by evaluating our systems and behaviors to identify and mitigate vulnerabilities</a:t>
            </a:r>
          </a:p>
          <a:p>
            <a:pPr marL="914400" lvl="1" indent="-401638">
              <a:buFont typeface="Arial" pitchFamily="34" charset="0"/>
              <a:buChar char="•"/>
            </a:pPr>
            <a:r>
              <a:rPr lang="en-US" sz="2000" dirty="0"/>
              <a:t>Sometimes the risk is in our </a:t>
            </a:r>
            <a:r>
              <a:rPr lang="en-US" sz="2000" b="1" dirty="0"/>
              <a:t>system</a:t>
            </a:r>
            <a:r>
              <a:rPr lang="en-US" sz="2000" dirty="0"/>
              <a:t>, sometimes it is in our </a:t>
            </a:r>
            <a:r>
              <a:rPr lang="en-US" sz="2000" b="1" dirty="0"/>
              <a:t>behaviors</a:t>
            </a:r>
            <a:r>
              <a:rPr lang="en-US" sz="2000" dirty="0"/>
              <a:t>, and often it is in </a:t>
            </a:r>
            <a:r>
              <a:rPr lang="en-US" sz="2000" b="1" dirty="0"/>
              <a:t>both</a:t>
            </a:r>
          </a:p>
          <a:p>
            <a:pPr marL="914400" lvl="1" indent="-401638">
              <a:buFont typeface="Arial" pitchFamily="34" charset="0"/>
              <a:buChar char="•"/>
            </a:pPr>
            <a:r>
              <a:rPr lang="en-US" sz="2000" b="1" dirty="0"/>
              <a:t>Important to start with the system, not the individual</a:t>
            </a:r>
          </a:p>
          <a:p>
            <a:pPr marL="914400" lvl="1" indent="-401638">
              <a:buFont typeface="Arial" pitchFamily="34" charset="0"/>
              <a:buChar char="•"/>
            </a:pPr>
            <a:r>
              <a:rPr lang="en-US" sz="2000" b="1" dirty="0"/>
              <a:t>Not outcome driven (left of BANG, not right)</a:t>
            </a:r>
          </a:p>
          <a:p>
            <a:pPr marL="0" indent="0">
              <a:spcAft>
                <a:spcPts val="600"/>
              </a:spcAft>
              <a:buNone/>
            </a:pPr>
            <a:r>
              <a:rPr lang="en-US" sz="2800" dirty="0"/>
              <a:t>Guides us in how to respond to employee behaviors in a fair, just, and collaborative way</a:t>
            </a:r>
          </a:p>
          <a:p>
            <a:pPr marL="914400" lvl="1" indent="-401638">
              <a:buFont typeface="Arial" pitchFamily="34" charset="0"/>
              <a:buChar char="•"/>
            </a:pPr>
            <a:r>
              <a:rPr lang="en-US" sz="2000" dirty="0"/>
              <a:t>Just Culture is </a:t>
            </a:r>
            <a:r>
              <a:rPr lang="en-US" sz="2000" b="1" u="sng" dirty="0"/>
              <a:t>not</a:t>
            </a:r>
            <a:r>
              <a:rPr lang="en-US" sz="2000" dirty="0"/>
              <a:t> about </a:t>
            </a:r>
            <a:r>
              <a:rPr lang="en-US" sz="2000" b="1" dirty="0"/>
              <a:t>finding fault</a:t>
            </a:r>
            <a:r>
              <a:rPr lang="en-US" sz="2000" dirty="0"/>
              <a:t>, it is about </a:t>
            </a:r>
            <a:r>
              <a:rPr lang="en-US" sz="2000" b="1" dirty="0"/>
              <a:t>managing future risk</a:t>
            </a:r>
            <a:r>
              <a:rPr lang="en-US" sz="2000" dirty="0"/>
              <a:t>.  </a:t>
            </a:r>
            <a:r>
              <a:rPr lang="en-US" sz="2000" i="1" dirty="0"/>
              <a:t>We want to move away from shame and blame and create a culture of continuous learning by </a:t>
            </a:r>
            <a:r>
              <a:rPr lang="en-US" sz="2000" b="1" i="1" dirty="0"/>
              <a:t>being curious, not critical</a:t>
            </a:r>
          </a:p>
          <a:p>
            <a:pPr marL="347663" indent="-347663">
              <a:spcAft>
                <a:spcPts val="600"/>
              </a:spcAft>
              <a:buFont typeface="Arial" pitchFamily="34" charset="0"/>
              <a:buChar char="•"/>
            </a:pPr>
            <a:endParaRPr lang="en-US" dirty="0"/>
          </a:p>
          <a:p>
            <a:pPr marL="514350" indent="-514350">
              <a:buFont typeface="+mj-lt"/>
              <a:buAutoNum type="arabicPeriod"/>
            </a:pPr>
            <a:endParaRPr lang="en-US" dirty="0"/>
          </a:p>
          <a:p>
            <a:endParaRPr lang="en-US" dirty="0"/>
          </a:p>
          <a:p>
            <a:endParaRPr lang="en-US" dirty="0"/>
          </a:p>
          <a:p>
            <a:endParaRPr lang="en-US" dirty="0"/>
          </a:p>
        </p:txBody>
      </p:sp>
      <p:pic>
        <p:nvPicPr>
          <p:cNvPr id="5"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
        <p:nvSpPr>
          <p:cNvPr id="6" name="Slide Number Placeholder 5"/>
          <p:cNvSpPr>
            <a:spLocks noGrp="1"/>
          </p:cNvSpPr>
          <p:nvPr>
            <p:ph type="sldNum" sz="quarter" idx="12"/>
          </p:nvPr>
        </p:nvSpPr>
        <p:spPr/>
        <p:txBody>
          <a:bodyPr/>
          <a:lstStyle/>
          <a:p>
            <a:pPr>
              <a:defRPr/>
            </a:pPr>
            <a:fld id="{55AE4E9F-EECD-49E0-81B2-7346166CD391}" type="slidenum">
              <a:rPr lang="en-US" smtClean="0"/>
              <a:pPr>
                <a:defRPr/>
              </a:pPr>
              <a:t>11</a:t>
            </a:fld>
            <a:endParaRPr lang="en-US"/>
          </a:p>
        </p:txBody>
      </p:sp>
    </p:spTree>
    <p:extLst>
      <p:ext uri="{BB962C8B-B14F-4D97-AF65-F5344CB8AC3E}">
        <p14:creationId xmlns:p14="http://schemas.microsoft.com/office/powerpoint/2010/main" val="3553792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28600"/>
            <a:ext cx="8915400" cy="1143000"/>
          </a:xfrm>
        </p:spPr>
        <p:txBody>
          <a:bodyPr/>
          <a:lstStyle/>
          <a:p>
            <a:pPr>
              <a:defRPr/>
            </a:pPr>
            <a:r>
              <a:rPr lang="en-US" sz="4000" dirty="0"/>
              <a:t>Leadership Accountability for Safety</a:t>
            </a:r>
          </a:p>
        </p:txBody>
      </p:sp>
      <p:sp>
        <p:nvSpPr>
          <p:cNvPr id="7" name="Content Placeholder 6"/>
          <p:cNvSpPr>
            <a:spLocks noGrp="1"/>
          </p:cNvSpPr>
          <p:nvPr>
            <p:ph idx="1"/>
          </p:nvPr>
        </p:nvSpPr>
        <p:spPr>
          <a:xfrm>
            <a:off x="457200" y="1447800"/>
            <a:ext cx="8229600" cy="4525963"/>
          </a:xfrm>
        </p:spPr>
        <p:txBody>
          <a:bodyPr/>
          <a:lstStyle/>
          <a:p>
            <a:r>
              <a:rPr lang="en-US" dirty="0"/>
              <a:t>Leadership is accountable for:</a:t>
            </a:r>
          </a:p>
          <a:p>
            <a:pPr lvl="1"/>
            <a:r>
              <a:rPr lang="en-US" sz="2400" dirty="0"/>
              <a:t>Creating </a:t>
            </a:r>
            <a:r>
              <a:rPr lang="en-US" sz="2400" b="1" i="1" dirty="0"/>
              <a:t>effective and resilient systems </a:t>
            </a:r>
            <a:r>
              <a:rPr lang="en-US" sz="2400" dirty="0"/>
              <a:t>within their capabilities– zero error is an aspirational goal</a:t>
            </a:r>
          </a:p>
          <a:p>
            <a:pPr lvl="1"/>
            <a:r>
              <a:rPr lang="en-US" sz="2400" dirty="0"/>
              <a:t>Listening to employee safety concerns</a:t>
            </a:r>
          </a:p>
          <a:p>
            <a:pPr lvl="1"/>
            <a:r>
              <a:rPr lang="en-US" sz="2400" dirty="0"/>
              <a:t>Setting clear expectations</a:t>
            </a:r>
          </a:p>
          <a:p>
            <a:pPr lvl="1"/>
            <a:r>
              <a:rPr lang="en-US" sz="2400" dirty="0"/>
              <a:t>Responding to employee behaviors in a fair, just, and collaborative way</a:t>
            </a:r>
          </a:p>
          <a:p>
            <a:pPr lvl="2"/>
            <a:r>
              <a:rPr lang="en-US" sz="1800" dirty="0"/>
              <a:t>Understand the context of choices and error; remove “red line” policies</a:t>
            </a:r>
          </a:p>
          <a:p>
            <a:pPr lvl="2"/>
            <a:r>
              <a:rPr lang="en-US" sz="1800" dirty="0"/>
              <a:t>Look </a:t>
            </a:r>
            <a:r>
              <a:rPr lang="en-US" sz="1800" i="1" dirty="0"/>
              <a:t>beyond</a:t>
            </a:r>
            <a:r>
              <a:rPr lang="en-US" sz="1800" dirty="0"/>
              <a:t> the error for future risk mitigation and improvement</a:t>
            </a:r>
          </a:p>
          <a:p>
            <a:pPr lvl="2"/>
            <a:r>
              <a:rPr lang="en-US" sz="1800" dirty="0"/>
              <a:t>Clearly communicate priorities when values conflict</a:t>
            </a:r>
          </a:p>
          <a:p>
            <a:pPr lvl="2"/>
            <a:r>
              <a:rPr lang="en-US" sz="1800" dirty="0"/>
              <a:t>Provide regular feedback and coaching to improve systems</a:t>
            </a:r>
            <a:r>
              <a:rPr lang="en-US" sz="2000" dirty="0"/>
              <a:t>.</a:t>
            </a:r>
          </a:p>
          <a:p>
            <a:endParaRPr lang="en-US" dirty="0"/>
          </a:p>
        </p:txBody>
      </p:sp>
      <p:pic>
        <p:nvPicPr>
          <p:cNvPr id="8"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
        <p:nvSpPr>
          <p:cNvPr id="2" name="Slide Number Placeholder 1"/>
          <p:cNvSpPr>
            <a:spLocks noGrp="1"/>
          </p:cNvSpPr>
          <p:nvPr>
            <p:ph type="sldNum" sz="quarter" idx="12"/>
          </p:nvPr>
        </p:nvSpPr>
        <p:spPr/>
        <p:txBody>
          <a:bodyPr/>
          <a:lstStyle/>
          <a:p>
            <a:pPr>
              <a:defRPr/>
            </a:pPr>
            <a:fld id="{55AE4E9F-EECD-49E0-81B2-7346166CD391}" type="slidenum">
              <a:rPr lang="en-US" smtClean="0"/>
              <a:pPr>
                <a:defRPr/>
              </a:pPr>
              <a:t>12</a:t>
            </a:fld>
            <a:endParaRPr lang="en-US"/>
          </a:p>
        </p:txBody>
      </p:sp>
    </p:spTree>
    <p:extLst>
      <p:ext uri="{BB962C8B-B14F-4D97-AF65-F5344CB8AC3E}">
        <p14:creationId xmlns:p14="http://schemas.microsoft.com/office/powerpoint/2010/main" val="3726374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defRPr/>
            </a:pPr>
            <a:r>
              <a:rPr lang="en-US" sz="4000" dirty="0"/>
              <a:t>Shared Accountability for Safety</a:t>
            </a:r>
          </a:p>
        </p:txBody>
      </p:sp>
      <p:sp>
        <p:nvSpPr>
          <p:cNvPr id="3" name="Content Placeholder 2"/>
          <p:cNvSpPr>
            <a:spLocks noGrp="1"/>
          </p:cNvSpPr>
          <p:nvPr>
            <p:ph idx="1"/>
          </p:nvPr>
        </p:nvSpPr>
        <p:spPr/>
        <p:txBody>
          <a:bodyPr/>
          <a:lstStyle/>
          <a:p>
            <a:r>
              <a:rPr lang="en-US" dirty="0"/>
              <a:t>All employees are accountable for:</a:t>
            </a:r>
          </a:p>
          <a:p>
            <a:pPr lvl="1"/>
            <a:r>
              <a:rPr lang="en-US" sz="2400" dirty="0"/>
              <a:t>The quality of our choices</a:t>
            </a:r>
          </a:p>
          <a:p>
            <a:pPr lvl="1"/>
            <a:r>
              <a:rPr lang="en-US" sz="2400" dirty="0"/>
              <a:t>Reporting issues and vulnerabilities</a:t>
            </a:r>
          </a:p>
          <a:p>
            <a:pPr lvl="1"/>
            <a:r>
              <a:rPr lang="en-US" sz="2400" dirty="0"/>
              <a:t>Speaking up – what we don</a:t>
            </a:r>
            <a:r>
              <a:rPr lang="fr-FR" sz="2400" dirty="0"/>
              <a:t>’</a:t>
            </a:r>
            <a:r>
              <a:rPr lang="en-US" sz="2400" dirty="0"/>
              <a:t>t correct, we condone</a:t>
            </a:r>
          </a:p>
          <a:p>
            <a:pPr lvl="2"/>
            <a:r>
              <a:rPr lang="en-US" sz="2000" dirty="0"/>
              <a:t>Saying nothing is saying “Yes”</a:t>
            </a:r>
          </a:p>
          <a:p>
            <a:pPr lvl="1"/>
            <a:r>
              <a:rPr lang="en-US" sz="2400" dirty="0"/>
              <a:t>Participating in solutions to mitigate future risk</a:t>
            </a:r>
          </a:p>
          <a:p>
            <a:pPr lvl="1"/>
            <a:r>
              <a:rPr lang="en-US" sz="2400" dirty="0"/>
              <a:t>Leadership must be careful to look for system contributors to behavioral choices</a:t>
            </a:r>
          </a:p>
          <a:p>
            <a:endParaRPr lang="en-US" dirty="0"/>
          </a:p>
        </p:txBody>
      </p:sp>
      <p:pic>
        <p:nvPicPr>
          <p:cNvPr id="5" name="Picture 2" descr="C:\Users\mrw26\Desktop\BH BWFH Logo.jpg"/>
          <p:cNvPicPr>
            <a:picLocks noChangeAspect="1" noChangeArrowheads="1"/>
          </p:cNvPicPr>
          <p:nvPr/>
        </p:nvPicPr>
        <p:blipFill>
          <a:blip r:embed="rId2" cstate="print"/>
          <a:srcRect/>
          <a:stretch>
            <a:fillRect/>
          </a:stretch>
        </p:blipFill>
        <p:spPr bwMode="auto">
          <a:xfrm>
            <a:off x="152400" y="76200"/>
            <a:ext cx="1537607" cy="381000"/>
          </a:xfrm>
          <a:prstGeom prst="rect">
            <a:avLst/>
          </a:prstGeom>
          <a:noFill/>
        </p:spPr>
      </p:pic>
      <p:sp>
        <p:nvSpPr>
          <p:cNvPr id="6" name="Slide Number Placeholder 5"/>
          <p:cNvSpPr>
            <a:spLocks noGrp="1"/>
          </p:cNvSpPr>
          <p:nvPr>
            <p:ph type="sldNum" sz="quarter" idx="12"/>
          </p:nvPr>
        </p:nvSpPr>
        <p:spPr/>
        <p:txBody>
          <a:bodyPr/>
          <a:lstStyle/>
          <a:p>
            <a:pPr>
              <a:defRPr/>
            </a:pPr>
            <a:fld id="{55AE4E9F-EECD-49E0-81B2-7346166CD391}" type="slidenum">
              <a:rPr lang="en-US" smtClean="0"/>
              <a:pPr>
                <a:defRPr/>
              </a:pPr>
              <a:t>13</a:t>
            </a:fld>
            <a:endParaRPr lang="en-US"/>
          </a:p>
        </p:txBody>
      </p:sp>
    </p:spTree>
    <p:extLst>
      <p:ext uri="{BB962C8B-B14F-4D97-AF65-F5344CB8AC3E}">
        <p14:creationId xmlns:p14="http://schemas.microsoft.com/office/powerpoint/2010/main" val="2465367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defRPr/>
            </a:pPr>
            <a:r>
              <a:rPr lang="en-US" sz="4000" dirty="0"/>
              <a:t>System Analysis of Adverse Events</a:t>
            </a:r>
          </a:p>
        </p:txBody>
      </p:sp>
      <p:sp>
        <p:nvSpPr>
          <p:cNvPr id="3" name="Content Placeholder 2"/>
          <p:cNvSpPr>
            <a:spLocks noGrp="1"/>
          </p:cNvSpPr>
          <p:nvPr>
            <p:ph idx="1"/>
          </p:nvPr>
        </p:nvSpPr>
        <p:spPr/>
        <p:txBody>
          <a:bodyPr/>
          <a:lstStyle/>
          <a:p>
            <a:r>
              <a:rPr lang="en-US" dirty="0"/>
              <a:t>Identify the risk (s)</a:t>
            </a:r>
          </a:p>
          <a:p>
            <a:pPr lvl="1"/>
            <a:r>
              <a:rPr lang="en-US" dirty="0"/>
              <a:t>The severity and the likelihood of occurrence</a:t>
            </a:r>
          </a:p>
          <a:p>
            <a:pPr lvl="1"/>
            <a:r>
              <a:rPr lang="en-US" dirty="0"/>
              <a:t>What are the competing priorities?</a:t>
            </a:r>
          </a:p>
          <a:p>
            <a:pPr lvl="2"/>
            <a:r>
              <a:rPr lang="en-US" dirty="0"/>
              <a:t>Patient safety, production, efficiency, finance</a:t>
            </a:r>
          </a:p>
          <a:p>
            <a:pPr lvl="1"/>
            <a:r>
              <a:rPr lang="en-US" dirty="0"/>
              <a:t>Awareness of overt/covert messaging to staff</a:t>
            </a:r>
          </a:p>
          <a:p>
            <a:r>
              <a:rPr lang="en-US" dirty="0"/>
              <a:t>If current system is used as designed, is it effective in managing risk </a:t>
            </a:r>
            <a:r>
              <a:rPr lang="en-US" i="1" dirty="0"/>
              <a:t>and</a:t>
            </a:r>
            <a:r>
              <a:rPr lang="en-US" dirty="0"/>
              <a:t> resilient to vulnerabilities?</a:t>
            </a:r>
          </a:p>
          <a:p>
            <a:pPr lvl="1"/>
            <a:r>
              <a:rPr lang="en-US" b="1" dirty="0"/>
              <a:t>Will it adversely affect other critical operations</a:t>
            </a:r>
            <a:r>
              <a:rPr lang="en-US" dirty="0"/>
              <a:t>?</a:t>
            </a:r>
          </a:p>
          <a:p>
            <a:pPr marL="457200" lvl="1" indent="0">
              <a:buNone/>
            </a:pPr>
            <a:r>
              <a:rPr lang="en-US" dirty="0"/>
              <a:t>	</a:t>
            </a:r>
          </a:p>
          <a:p>
            <a:pPr lvl="1"/>
            <a:endParaRPr lang="en-US" dirty="0"/>
          </a:p>
          <a:p>
            <a:pPr marL="0" indent="0">
              <a:buNone/>
            </a:pPr>
            <a:r>
              <a:rPr lang="en-US" dirty="0"/>
              <a:t>	</a:t>
            </a:r>
          </a:p>
        </p:txBody>
      </p:sp>
      <p:pic>
        <p:nvPicPr>
          <p:cNvPr id="5" name="Picture 2" descr="C:\Users\mrw26\Desktop\BH BWFH Logo.jpg"/>
          <p:cNvPicPr>
            <a:picLocks noChangeAspect="1" noChangeArrowheads="1"/>
          </p:cNvPicPr>
          <p:nvPr/>
        </p:nvPicPr>
        <p:blipFill>
          <a:blip r:embed="rId2" cstate="print"/>
          <a:srcRect/>
          <a:stretch>
            <a:fillRect/>
          </a:stretch>
        </p:blipFill>
        <p:spPr bwMode="auto">
          <a:xfrm>
            <a:off x="152400" y="76200"/>
            <a:ext cx="1537607" cy="381000"/>
          </a:xfrm>
          <a:prstGeom prst="rect">
            <a:avLst/>
          </a:prstGeom>
          <a:noFill/>
        </p:spPr>
      </p:pic>
      <p:sp>
        <p:nvSpPr>
          <p:cNvPr id="6" name="Slide Number Placeholder 5"/>
          <p:cNvSpPr>
            <a:spLocks noGrp="1"/>
          </p:cNvSpPr>
          <p:nvPr>
            <p:ph type="sldNum" sz="quarter" idx="12"/>
          </p:nvPr>
        </p:nvSpPr>
        <p:spPr/>
        <p:txBody>
          <a:bodyPr/>
          <a:lstStyle/>
          <a:p>
            <a:pPr>
              <a:defRPr/>
            </a:pPr>
            <a:fld id="{55AE4E9F-EECD-49E0-81B2-7346166CD391}" type="slidenum">
              <a:rPr lang="en-US" smtClean="0"/>
              <a:pPr>
                <a:defRPr/>
              </a:pPr>
              <a:t>14</a:t>
            </a:fld>
            <a:endParaRPr lang="en-US"/>
          </a:p>
        </p:txBody>
      </p:sp>
    </p:spTree>
    <p:extLst>
      <p:ext uri="{BB962C8B-B14F-4D97-AF65-F5344CB8AC3E}">
        <p14:creationId xmlns:p14="http://schemas.microsoft.com/office/powerpoint/2010/main" val="2436519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sz="4000" dirty="0"/>
              <a:t>Analysis of Employee Behaviors</a:t>
            </a:r>
          </a:p>
        </p:txBody>
      </p:sp>
      <p:sp>
        <p:nvSpPr>
          <p:cNvPr id="3" name="Content Placeholder 2"/>
          <p:cNvSpPr>
            <a:spLocks noGrp="1"/>
          </p:cNvSpPr>
          <p:nvPr>
            <p:ph idx="1"/>
          </p:nvPr>
        </p:nvSpPr>
        <p:spPr/>
        <p:txBody>
          <a:bodyPr/>
          <a:lstStyle/>
          <a:p>
            <a:r>
              <a:rPr lang="en-US" dirty="0"/>
              <a:t>Were employer’s expectations clear?</a:t>
            </a:r>
          </a:p>
          <a:p>
            <a:r>
              <a:rPr lang="en-US" dirty="0"/>
              <a:t>Was there a clear policy, procedure, practice?</a:t>
            </a:r>
          </a:p>
          <a:p>
            <a:r>
              <a:rPr lang="en-US" dirty="0"/>
              <a:t>Was it possible for the </a:t>
            </a:r>
            <a:r>
              <a:rPr lang="en-US" dirty="0" err="1"/>
              <a:t>ee</a:t>
            </a:r>
            <a:r>
              <a:rPr lang="en-US" dirty="0"/>
              <a:t> to follow the p/p/p?</a:t>
            </a:r>
          </a:p>
          <a:p>
            <a:r>
              <a:rPr lang="en-US" dirty="0"/>
              <a:t>Did the employee </a:t>
            </a:r>
            <a:r>
              <a:rPr lang="en-US" i="1" dirty="0"/>
              <a:t>choose</a:t>
            </a:r>
            <a:r>
              <a:rPr lang="en-US" dirty="0"/>
              <a:t> not to follow it?</a:t>
            </a:r>
          </a:p>
          <a:p>
            <a:r>
              <a:rPr lang="en-US" dirty="0"/>
              <a:t>If so, did the employee not recognize the risk or mistakenly feel justified in not following p/p/p?</a:t>
            </a:r>
          </a:p>
          <a:p>
            <a:r>
              <a:rPr lang="en-US" dirty="0"/>
              <a:t>Was there conscious disregard of p/p/p?</a:t>
            </a:r>
          </a:p>
          <a:p>
            <a:endParaRPr lang="en-US" dirty="0"/>
          </a:p>
          <a:p>
            <a:endParaRPr lang="en-US" dirty="0"/>
          </a:p>
          <a:p>
            <a:endParaRPr lang="en-US" dirty="0"/>
          </a:p>
        </p:txBody>
      </p:sp>
      <p:pic>
        <p:nvPicPr>
          <p:cNvPr id="5" name="Picture 2" descr="C:\Users\mrw26\Desktop\BH BWFH Logo.jpg"/>
          <p:cNvPicPr>
            <a:picLocks noChangeAspect="1" noChangeArrowheads="1"/>
          </p:cNvPicPr>
          <p:nvPr/>
        </p:nvPicPr>
        <p:blipFill>
          <a:blip r:embed="rId2" cstate="print"/>
          <a:srcRect/>
          <a:stretch>
            <a:fillRect/>
          </a:stretch>
        </p:blipFill>
        <p:spPr bwMode="auto">
          <a:xfrm>
            <a:off x="152400" y="76200"/>
            <a:ext cx="1537607" cy="381000"/>
          </a:xfrm>
          <a:prstGeom prst="rect">
            <a:avLst/>
          </a:prstGeom>
          <a:noFill/>
        </p:spPr>
      </p:pic>
      <p:sp>
        <p:nvSpPr>
          <p:cNvPr id="6" name="Slide Number Placeholder 5"/>
          <p:cNvSpPr>
            <a:spLocks noGrp="1"/>
          </p:cNvSpPr>
          <p:nvPr>
            <p:ph type="sldNum" sz="quarter" idx="12"/>
          </p:nvPr>
        </p:nvSpPr>
        <p:spPr/>
        <p:txBody>
          <a:bodyPr/>
          <a:lstStyle/>
          <a:p>
            <a:pPr>
              <a:defRPr/>
            </a:pPr>
            <a:fld id="{55AE4E9F-EECD-49E0-81B2-7346166CD391}" type="slidenum">
              <a:rPr lang="en-US" smtClean="0"/>
              <a:pPr>
                <a:defRPr/>
              </a:pPr>
              <a:t>15</a:t>
            </a:fld>
            <a:endParaRPr lang="en-US"/>
          </a:p>
        </p:txBody>
      </p:sp>
    </p:spTree>
    <p:extLst>
      <p:ext uri="{BB962C8B-B14F-4D97-AF65-F5344CB8AC3E}">
        <p14:creationId xmlns:p14="http://schemas.microsoft.com/office/powerpoint/2010/main" val="3061699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839200" cy="1143000"/>
          </a:xfrm>
        </p:spPr>
        <p:txBody>
          <a:bodyPr>
            <a:noAutofit/>
          </a:bodyPr>
          <a:lstStyle/>
          <a:p>
            <a:pPr>
              <a:defRPr/>
            </a:pPr>
            <a:r>
              <a:rPr lang="en-US" sz="4000" dirty="0">
                <a:solidFill>
                  <a:srgbClr val="376092"/>
                </a:solidFill>
              </a:rPr>
              <a:t>Ask These Questions </a:t>
            </a:r>
            <a:br>
              <a:rPr lang="en-US" sz="4000" dirty="0">
                <a:solidFill>
                  <a:srgbClr val="376092"/>
                </a:solidFill>
              </a:rPr>
            </a:br>
            <a:r>
              <a:rPr lang="en-US" sz="4000" dirty="0">
                <a:solidFill>
                  <a:srgbClr val="376092"/>
                </a:solidFill>
              </a:rPr>
              <a:t>During a Case Review…</a:t>
            </a:r>
          </a:p>
        </p:txBody>
      </p:sp>
      <p:sp>
        <p:nvSpPr>
          <p:cNvPr id="3" name="Content Placeholder 2"/>
          <p:cNvSpPr>
            <a:spLocks noGrp="1"/>
          </p:cNvSpPr>
          <p:nvPr>
            <p:ph idx="1"/>
          </p:nvPr>
        </p:nvSpPr>
        <p:spPr>
          <a:xfrm>
            <a:off x="381000" y="1590431"/>
            <a:ext cx="8458200" cy="4886569"/>
          </a:xfrm>
        </p:spPr>
        <p:txBody>
          <a:bodyPr>
            <a:normAutofit fontScale="32500" lnSpcReduction="20000"/>
          </a:bodyPr>
          <a:lstStyle/>
          <a:p>
            <a:pPr marL="514350" indent="-514350" algn="ctr">
              <a:buNone/>
            </a:pPr>
            <a:r>
              <a:rPr lang="en-US" sz="6000" b="1" dirty="0">
                <a:solidFill>
                  <a:schemeClr val="tx2"/>
                </a:solidFill>
                <a:ea typeface="+mn-ea"/>
                <a:cs typeface="+mn-cs"/>
              </a:rPr>
              <a:t>What happened?  </a:t>
            </a:r>
          </a:p>
          <a:p>
            <a:pPr marL="514350" indent="-514350" algn="ctr">
              <a:buNone/>
            </a:pPr>
            <a:r>
              <a:rPr lang="en-US" sz="6000" b="1" dirty="0">
                <a:solidFill>
                  <a:schemeClr val="tx2"/>
                </a:solidFill>
                <a:ea typeface="+mn-ea"/>
                <a:cs typeface="+mn-cs"/>
              </a:rPr>
              <a:t>Did what happened differ from what we expected?</a:t>
            </a:r>
          </a:p>
          <a:p>
            <a:pPr marL="514350" indent="-514350" algn="ctr">
              <a:buNone/>
            </a:pPr>
            <a:r>
              <a:rPr lang="en-US" sz="6000" b="1" dirty="0">
                <a:solidFill>
                  <a:schemeClr val="tx2"/>
                </a:solidFill>
                <a:ea typeface="+mn-ea"/>
                <a:cs typeface="+mn-cs"/>
              </a:rPr>
              <a:t>Carefully examine the system in which the employee works.</a:t>
            </a:r>
          </a:p>
          <a:p>
            <a:pPr marL="514350" indent="-514350" algn="ctr">
              <a:buNone/>
            </a:pPr>
            <a:r>
              <a:rPr lang="en-US" dirty="0"/>
              <a:t>(deviation from “right way to do it” as</a:t>
            </a:r>
            <a:r>
              <a:rPr lang="en-US" b="1" dirty="0"/>
              <a:t> </a:t>
            </a:r>
            <a:r>
              <a:rPr lang="en-US" dirty="0"/>
              <a:t>per standard of</a:t>
            </a:r>
          </a:p>
          <a:p>
            <a:pPr marL="514350" indent="-514350" algn="ctr">
              <a:buNone/>
            </a:pPr>
            <a:r>
              <a:rPr lang="en-US" dirty="0"/>
              <a:t>care/guidelines/established process?) </a:t>
            </a:r>
            <a:r>
              <a:rPr lang="en-US" i="1" u="sng" dirty="0"/>
              <a:t>Avoid outcome bias. </a:t>
            </a:r>
          </a:p>
          <a:p>
            <a:pPr marL="514350" indent="-514350" algn="ctr">
              <a:buNone/>
            </a:pPr>
            <a:endParaRPr lang="en-US" i="1" u="sng" dirty="0"/>
          </a:p>
          <a:p>
            <a:pPr marL="514350" indent="-514350">
              <a:buNone/>
            </a:pPr>
            <a:endParaRPr lang="en-US" b="1" u="sng" dirty="0"/>
          </a:p>
          <a:p>
            <a:pPr marL="514350" indent="-514350">
              <a:buFont typeface="+mj-lt"/>
              <a:buAutoNum type="arabicPeriod"/>
            </a:pPr>
            <a:r>
              <a:rPr lang="en-US" sz="4200" b="1" dirty="0"/>
              <a:t>Has the institution clearly communicated the employer’s expectations?</a:t>
            </a:r>
            <a:r>
              <a:rPr lang="en-US" b="1" dirty="0"/>
              <a:t/>
            </a:r>
            <a:br>
              <a:rPr lang="en-US" b="1" dirty="0"/>
            </a:br>
            <a:r>
              <a:rPr lang="en-US" dirty="0"/>
              <a:t>(What did the employee </a:t>
            </a:r>
            <a:r>
              <a:rPr lang="en-US" u="sng" dirty="0"/>
              <a:t>understand</a:t>
            </a:r>
            <a:r>
              <a:rPr lang="en-US" dirty="0"/>
              <a:t> to be “the right way to do it”?)</a:t>
            </a:r>
          </a:p>
          <a:p>
            <a:pPr marL="514350" indent="-514350">
              <a:buFont typeface="+mj-lt"/>
              <a:buAutoNum type="arabicPeriod"/>
            </a:pPr>
            <a:endParaRPr lang="en-US" dirty="0"/>
          </a:p>
          <a:p>
            <a:pPr marL="514350" indent="-514350">
              <a:buFont typeface="+mj-lt"/>
              <a:buAutoNum type="arabicPeriod"/>
            </a:pPr>
            <a:endParaRPr lang="en-US" sz="1300" dirty="0"/>
          </a:p>
          <a:p>
            <a:pPr marL="514350" indent="-514350">
              <a:buFont typeface="+mj-lt"/>
              <a:buAutoNum type="arabicPeriod"/>
            </a:pPr>
            <a:r>
              <a:rPr lang="en-US" sz="4200" b="1" dirty="0"/>
              <a:t>What was the behavior that accounted for the deviation and what drove the behavior?</a:t>
            </a:r>
          </a:p>
          <a:p>
            <a:pPr marL="914400" lvl="1" indent="-514350"/>
            <a:r>
              <a:rPr lang="en-US" dirty="0"/>
              <a:t>Behavior: Inadvertent vs. choice?  </a:t>
            </a:r>
          </a:p>
          <a:p>
            <a:pPr marL="914400" lvl="1" indent="-514350"/>
            <a:r>
              <a:rPr lang="en-US" dirty="0"/>
              <a:t>How your managers approach this analysis with employees will determine the success or failure of engaging line staff in this process.</a:t>
            </a:r>
          </a:p>
          <a:p>
            <a:pPr marL="914400" lvl="1" indent="-514350"/>
            <a:r>
              <a:rPr lang="en-US" dirty="0"/>
              <a:t>Remember:  the goal is to view the event with curiosity, not criticism because the goal is to reduce future risk.</a:t>
            </a:r>
          </a:p>
          <a:p>
            <a:pPr marL="914400" lvl="1" indent="-514350"/>
            <a:r>
              <a:rPr lang="en-US" dirty="0"/>
              <a:t>What factors drove the behavior?  Did the system contribute or drive the behavior?</a:t>
            </a:r>
          </a:p>
          <a:p>
            <a:pPr marL="914400" lvl="1" indent="-514350"/>
            <a:r>
              <a:rPr lang="en-US" dirty="0"/>
              <a:t>Was the employee alone in this deviation, or would others  in the peer group make similar choices?</a:t>
            </a:r>
          </a:p>
          <a:p>
            <a:pPr marL="914400" lvl="1" indent="-514350"/>
            <a:endParaRPr lang="en-US" sz="1300" dirty="0"/>
          </a:p>
          <a:p>
            <a:pPr marL="914400" lvl="1" indent="-514350"/>
            <a:endParaRPr lang="en-US" sz="1300" dirty="0"/>
          </a:p>
          <a:p>
            <a:pPr marL="514350" indent="-514350">
              <a:buFont typeface="+mj-lt"/>
              <a:buAutoNum type="arabicPeriod"/>
            </a:pPr>
            <a:r>
              <a:rPr lang="en-US" sz="4200" b="1" dirty="0"/>
              <a:t>How do we respond?</a:t>
            </a:r>
            <a:endParaRPr lang="en-US" sz="4200" dirty="0"/>
          </a:p>
          <a:p>
            <a:pPr marL="914400" lvl="1" indent="-514350"/>
            <a:r>
              <a:rPr lang="en-US" dirty="0"/>
              <a:t>To the system?</a:t>
            </a:r>
          </a:p>
          <a:p>
            <a:pPr marL="914400" lvl="1" indent="-514350"/>
            <a:r>
              <a:rPr lang="en-US" dirty="0"/>
              <a:t>To the employee involved?</a:t>
            </a:r>
          </a:p>
          <a:p>
            <a:pPr marL="914400" lvl="1" indent="-514350"/>
            <a:r>
              <a:rPr lang="en-US" dirty="0"/>
              <a:t>To other employees?</a:t>
            </a:r>
          </a:p>
          <a:p>
            <a:pPr marL="914400" lvl="1" indent="-514350"/>
            <a:r>
              <a:rPr lang="en-US" dirty="0"/>
              <a:t>Do we address factors that increase likelihood of inadvertent errors?</a:t>
            </a:r>
          </a:p>
          <a:p>
            <a:pPr marL="914400" lvl="1" indent="-514350"/>
            <a:r>
              <a:rPr lang="en-US" dirty="0"/>
              <a:t>Do we reconcile competing priorities and decide how to respond?</a:t>
            </a:r>
          </a:p>
          <a:p>
            <a:pPr marL="914400" lvl="1" indent="-514350"/>
            <a:r>
              <a:rPr lang="en-US" dirty="0"/>
              <a:t>Do the employee and institution share the burden of accepting risk when additional resources are not available?</a:t>
            </a:r>
          </a:p>
        </p:txBody>
      </p:sp>
      <p:cxnSp>
        <p:nvCxnSpPr>
          <p:cNvPr id="4" name="Straight Connector 3"/>
          <p:cNvCxnSpPr>
            <a:cxnSpLocks noChangeShapeType="1"/>
          </p:cNvCxnSpPr>
          <p:nvPr/>
        </p:nvCxnSpPr>
        <p:spPr bwMode="auto">
          <a:xfrm>
            <a:off x="728472" y="1319784"/>
            <a:ext cx="7696200" cy="1588"/>
          </a:xfrm>
          <a:prstGeom prst="line">
            <a:avLst/>
          </a:prstGeom>
          <a:noFill/>
          <a:ln w="38100">
            <a:solidFill>
              <a:schemeClr val="accent1"/>
            </a:solidFill>
            <a:round/>
            <a:headEnd/>
            <a:tailEnd/>
          </a:ln>
          <a:effectLst>
            <a:outerShdw blurRad="40000" dist="20000" dir="5400000" rotWithShape="0">
              <a:srgbClr val="808080">
                <a:alpha val="37999"/>
              </a:srgbClr>
            </a:outerShdw>
          </a:effectLst>
          <a:extLst/>
        </p:spPr>
      </p:cxnSp>
      <p:pic>
        <p:nvPicPr>
          <p:cNvPr id="5"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Tree>
    <p:extLst>
      <p:ext uri="{BB962C8B-B14F-4D97-AF65-F5344CB8AC3E}">
        <p14:creationId xmlns:p14="http://schemas.microsoft.com/office/powerpoint/2010/main" val="3769340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263"/>
            <a:ext cx="9144000" cy="1143000"/>
          </a:xfrm>
        </p:spPr>
        <p:txBody>
          <a:bodyPr>
            <a:noAutofit/>
          </a:bodyPr>
          <a:lstStyle/>
          <a:p>
            <a:pPr>
              <a:defRPr/>
            </a:pPr>
            <a:r>
              <a:rPr lang="en-US" sz="4000" dirty="0">
                <a:solidFill>
                  <a:srgbClr val="376092"/>
                </a:solidFill>
              </a:rPr>
              <a:t>In a Just Culture We</a:t>
            </a:r>
            <a:br>
              <a:rPr lang="en-US" sz="4000" dirty="0">
                <a:solidFill>
                  <a:srgbClr val="376092"/>
                </a:solidFill>
              </a:rPr>
            </a:br>
            <a:r>
              <a:rPr lang="en-US" sz="4000" dirty="0">
                <a:solidFill>
                  <a:srgbClr val="376092"/>
                </a:solidFill>
              </a:rPr>
              <a:t>Evaluate the Behavior, Not the Outcome</a:t>
            </a:r>
          </a:p>
        </p:txBody>
      </p:sp>
      <p:sp>
        <p:nvSpPr>
          <p:cNvPr id="4" name="Rectangle 3"/>
          <p:cNvSpPr/>
          <p:nvPr/>
        </p:nvSpPr>
        <p:spPr>
          <a:xfrm>
            <a:off x="210312" y="1677514"/>
            <a:ext cx="8394673" cy="50741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5" name="TextBox 4"/>
          <p:cNvSpPr txBox="1"/>
          <p:nvPr/>
        </p:nvSpPr>
        <p:spPr>
          <a:xfrm>
            <a:off x="1243584" y="1731718"/>
            <a:ext cx="6382512" cy="369332"/>
          </a:xfrm>
          <a:prstGeom prst="rect">
            <a:avLst/>
          </a:prstGeom>
          <a:noFill/>
        </p:spPr>
        <p:txBody>
          <a:bodyPr wrap="square" rtlCol="0">
            <a:spAutoFit/>
          </a:bodyPr>
          <a:lstStyle/>
          <a:p>
            <a:pPr defTabSz="914400"/>
            <a:r>
              <a:rPr lang="en-US" dirty="0">
                <a:solidFill>
                  <a:srgbClr val="002060"/>
                </a:solidFill>
                <a:latin typeface="Calibri" pitchFamily="34" charset="0"/>
                <a:ea typeface="MS PGothic" pitchFamily="34" charset="-128"/>
              </a:rPr>
              <a:t>Have we </a:t>
            </a:r>
            <a:r>
              <a:rPr lang="en-US" u="sng" dirty="0">
                <a:solidFill>
                  <a:srgbClr val="002060"/>
                </a:solidFill>
                <a:latin typeface="Calibri" pitchFamily="34" charset="0"/>
                <a:ea typeface="MS PGothic" pitchFamily="34" charset="-128"/>
              </a:rPr>
              <a:t>effectively</a:t>
            </a:r>
            <a:r>
              <a:rPr lang="en-US" dirty="0">
                <a:solidFill>
                  <a:srgbClr val="002060"/>
                </a:solidFill>
                <a:latin typeface="Calibri" pitchFamily="34" charset="0"/>
                <a:ea typeface="MS PGothic" pitchFamily="34" charset="-128"/>
              </a:rPr>
              <a:t> communicated the behavioral expectations?</a:t>
            </a:r>
          </a:p>
        </p:txBody>
      </p:sp>
      <p:sp>
        <p:nvSpPr>
          <p:cNvPr id="15" name="Rectangle 14"/>
          <p:cNvSpPr/>
          <p:nvPr/>
        </p:nvSpPr>
        <p:spPr>
          <a:xfrm>
            <a:off x="6400815" y="2570895"/>
            <a:ext cx="2127168" cy="279560"/>
          </a:xfrm>
          <a:prstGeom prst="rect">
            <a:avLst/>
          </a:prstGeom>
          <a:solidFill>
            <a:schemeClr val="accent1"/>
          </a:solidFill>
          <a:ln w="1270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endParaRPr>
          </a:p>
        </p:txBody>
      </p:sp>
      <p:sp>
        <p:nvSpPr>
          <p:cNvPr id="16" name="Rectangle 15"/>
          <p:cNvSpPr/>
          <p:nvPr/>
        </p:nvSpPr>
        <p:spPr>
          <a:xfrm>
            <a:off x="4349281" y="2576774"/>
            <a:ext cx="1926391" cy="279560"/>
          </a:xfrm>
          <a:prstGeom prst="rect">
            <a:avLst/>
          </a:prstGeom>
          <a:solidFill>
            <a:schemeClr val="accent1"/>
          </a:solidFill>
          <a:ln w="1270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endParaRPr>
          </a:p>
        </p:txBody>
      </p:sp>
      <p:sp>
        <p:nvSpPr>
          <p:cNvPr id="17" name="Rectangle 19"/>
          <p:cNvSpPr>
            <a:spLocks noChangeArrowheads="1"/>
          </p:cNvSpPr>
          <p:nvPr/>
        </p:nvSpPr>
        <p:spPr bwMode="auto">
          <a:xfrm>
            <a:off x="6409007" y="2885082"/>
            <a:ext cx="2109352" cy="3076806"/>
          </a:xfrm>
          <a:prstGeom prst="rect">
            <a:avLst/>
          </a:prstGeom>
          <a:noFill/>
          <a:ln w="12700">
            <a:solidFill>
              <a:schemeClr val="accent1">
                <a:shade val="5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t"/>
          <a:lstStyle/>
          <a:p>
            <a:pPr defTabSz="914400"/>
            <a:endParaRPr lang="en-US">
              <a:solidFill>
                <a:prstClr val="black">
                  <a:hueOff val="0"/>
                  <a:satOff val="0"/>
                  <a:lumOff val="0"/>
                  <a:alphaOff val="0"/>
                </a:prstClr>
              </a:solidFill>
              <a:ea typeface="ＭＳ Ｐゴシック"/>
              <a:cs typeface="ＭＳ Ｐゴシック"/>
            </a:endParaRPr>
          </a:p>
        </p:txBody>
      </p:sp>
      <p:sp>
        <p:nvSpPr>
          <p:cNvPr id="18" name="Text Box 20"/>
          <p:cNvSpPr txBox="1">
            <a:spLocks noChangeArrowheads="1"/>
          </p:cNvSpPr>
          <p:nvPr/>
        </p:nvSpPr>
        <p:spPr bwMode="auto">
          <a:xfrm>
            <a:off x="6468191" y="2531443"/>
            <a:ext cx="1990668" cy="269508"/>
          </a:xfrm>
          <a:prstGeom prst="rect">
            <a:avLst/>
          </a:prstGeom>
          <a:noFill/>
          <a:ln w="9525">
            <a:noFill/>
            <a:miter lim="800000"/>
            <a:headEnd/>
            <a:tailEnd/>
          </a:ln>
        </p:spPr>
        <p:txBody>
          <a:bodyPr lIns="101846" tIns="50923" rIns="101846" bIns="50923"/>
          <a:lstStyle/>
          <a:p>
            <a:pPr algn="ctr" defTabSz="1019175"/>
            <a:r>
              <a:rPr lang="en-US" b="1" dirty="0">
                <a:solidFill>
                  <a:srgbClr val="FFFFFF"/>
                </a:solidFill>
                <a:latin typeface="Calibri"/>
                <a:ea typeface="ＭＳ Ｐゴシック"/>
                <a:cs typeface="ＭＳ Ｐゴシック"/>
              </a:rPr>
              <a:t>Reckless Behavior</a:t>
            </a:r>
          </a:p>
          <a:p>
            <a:pPr defTabSz="1019175"/>
            <a:endParaRPr lang="en-US" b="1" dirty="0">
              <a:solidFill>
                <a:prstClr val="black"/>
              </a:solidFill>
              <a:latin typeface="Calibri"/>
              <a:ea typeface="ＭＳ Ｐゴシック"/>
              <a:cs typeface="ＭＳ Ｐゴシック"/>
            </a:endParaRPr>
          </a:p>
        </p:txBody>
      </p:sp>
      <p:sp>
        <p:nvSpPr>
          <p:cNvPr id="19" name="Text Box 21"/>
          <p:cNvSpPr txBox="1">
            <a:spLocks noChangeArrowheads="1"/>
          </p:cNvSpPr>
          <p:nvPr/>
        </p:nvSpPr>
        <p:spPr bwMode="auto">
          <a:xfrm>
            <a:off x="6333424" y="2926080"/>
            <a:ext cx="2252313" cy="1808741"/>
          </a:xfrm>
          <a:prstGeom prst="rect">
            <a:avLst/>
          </a:prstGeom>
          <a:noFill/>
          <a:ln w="9525">
            <a:noFill/>
            <a:miter lim="800000"/>
            <a:headEnd/>
            <a:tailEnd/>
          </a:ln>
        </p:spPr>
        <p:txBody>
          <a:bodyPr lIns="101846" tIns="50923" rIns="101846" bIns="50923"/>
          <a:lstStyle/>
          <a:p>
            <a:pPr algn="ctr" defTabSz="1019175"/>
            <a:r>
              <a:rPr lang="en-US" sz="1600" b="1" i="1" u="sng" dirty="0">
                <a:solidFill>
                  <a:prstClr val="black"/>
                </a:solidFill>
                <a:latin typeface="Calibri"/>
                <a:ea typeface="ＭＳ Ｐゴシック"/>
                <a:cs typeface="ＭＳ Ｐゴシック"/>
              </a:rPr>
              <a:t>Choice</a:t>
            </a:r>
            <a:r>
              <a:rPr lang="en-US" sz="1600" b="1" i="1" dirty="0">
                <a:solidFill>
                  <a:srgbClr val="376092"/>
                </a:solidFill>
                <a:latin typeface="Calibri"/>
                <a:ea typeface="ＭＳ Ｐゴシック"/>
                <a:cs typeface="ＭＳ Ｐゴシック"/>
              </a:rPr>
              <a:t>: </a:t>
            </a:r>
            <a:r>
              <a:rPr lang="en-US" sz="1600" i="1" dirty="0">
                <a:solidFill>
                  <a:srgbClr val="002060"/>
                </a:solidFill>
                <a:latin typeface="Calibri"/>
                <a:ea typeface="ＭＳ Ｐゴシック"/>
                <a:cs typeface="ＭＳ Ｐゴシック"/>
              </a:rPr>
              <a:t>Conscious Disregard of Substantial and Unjustifiable Risk</a:t>
            </a:r>
          </a:p>
          <a:p>
            <a:pPr algn="ctr" defTabSz="1019175"/>
            <a:endParaRPr lang="en-US" sz="1600" i="1" dirty="0">
              <a:solidFill>
                <a:srgbClr val="376092"/>
              </a:solidFill>
              <a:latin typeface="Calibri"/>
              <a:ea typeface="ＭＳ Ｐゴシック"/>
              <a:cs typeface="ＭＳ Ｐゴシック"/>
            </a:endParaRPr>
          </a:p>
          <a:p>
            <a:pPr algn="ctr" defTabSz="1019175"/>
            <a:r>
              <a:rPr lang="en-US" sz="1600" i="1" dirty="0">
                <a:solidFill>
                  <a:srgbClr val="376092"/>
                </a:solidFill>
                <a:latin typeface="Calibri"/>
                <a:ea typeface="ＭＳ Ｐゴシック"/>
                <a:cs typeface="ＭＳ Ｐゴシック"/>
              </a:rPr>
              <a:t>“That is </a:t>
            </a:r>
          </a:p>
          <a:p>
            <a:pPr algn="ctr" defTabSz="1019175"/>
            <a:r>
              <a:rPr lang="en-US" sz="1600" i="1" dirty="0">
                <a:solidFill>
                  <a:srgbClr val="376092"/>
                </a:solidFill>
                <a:latin typeface="Calibri"/>
                <a:ea typeface="ＭＳ Ｐゴシック"/>
                <a:cs typeface="ＭＳ Ｐゴシック"/>
              </a:rPr>
              <a:t>unacceptable”</a:t>
            </a:r>
            <a:endParaRPr lang="en-US" sz="1600" dirty="0">
              <a:solidFill>
                <a:srgbClr val="376092"/>
              </a:solidFill>
              <a:latin typeface="Calibri"/>
              <a:ea typeface="ＭＳ Ｐゴシック"/>
              <a:cs typeface="ＭＳ Ｐゴシック"/>
            </a:endParaRPr>
          </a:p>
        </p:txBody>
      </p:sp>
      <p:sp>
        <p:nvSpPr>
          <p:cNvPr id="20" name="Rectangle 23"/>
          <p:cNvSpPr>
            <a:spLocks noChangeArrowheads="1"/>
          </p:cNvSpPr>
          <p:nvPr/>
        </p:nvSpPr>
        <p:spPr bwMode="auto">
          <a:xfrm>
            <a:off x="4368812" y="2899370"/>
            <a:ext cx="1897235" cy="3060367"/>
          </a:xfrm>
          <a:prstGeom prst="rect">
            <a:avLst/>
          </a:prstGeom>
          <a:noFill/>
          <a:ln w="12700">
            <a:solidFill>
              <a:schemeClr val="accent1">
                <a:shade val="5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t"/>
          <a:lstStyle/>
          <a:p>
            <a:pPr defTabSz="914400"/>
            <a:endParaRPr lang="en-US">
              <a:solidFill>
                <a:prstClr val="black">
                  <a:hueOff val="0"/>
                  <a:satOff val="0"/>
                  <a:lumOff val="0"/>
                  <a:alphaOff val="0"/>
                </a:prstClr>
              </a:solidFill>
              <a:ea typeface="ＭＳ Ｐゴシック"/>
              <a:cs typeface="ＭＳ Ｐゴシック"/>
            </a:endParaRPr>
          </a:p>
        </p:txBody>
      </p:sp>
      <p:sp>
        <p:nvSpPr>
          <p:cNvPr id="21" name="Text Box 24"/>
          <p:cNvSpPr txBox="1">
            <a:spLocks noChangeArrowheads="1"/>
          </p:cNvSpPr>
          <p:nvPr/>
        </p:nvSpPr>
        <p:spPr bwMode="auto">
          <a:xfrm>
            <a:off x="4379501" y="2531442"/>
            <a:ext cx="1896171" cy="288759"/>
          </a:xfrm>
          <a:prstGeom prst="rect">
            <a:avLst/>
          </a:prstGeom>
          <a:noFill/>
          <a:ln w="9525">
            <a:noFill/>
            <a:miter lim="800000"/>
            <a:headEnd/>
            <a:tailEnd/>
          </a:ln>
        </p:spPr>
        <p:txBody>
          <a:bodyPr lIns="101846" tIns="50923" rIns="101846" bIns="50923"/>
          <a:lstStyle/>
          <a:p>
            <a:pPr algn="ctr" defTabSz="1019175"/>
            <a:r>
              <a:rPr lang="en-US" b="1" dirty="0">
                <a:solidFill>
                  <a:srgbClr val="FFFFFF"/>
                </a:solidFill>
                <a:latin typeface="Calibri"/>
                <a:ea typeface="ＭＳ Ｐゴシック"/>
                <a:cs typeface="ＭＳ Ｐゴシック"/>
              </a:rPr>
              <a:t>At-Risk Behavior</a:t>
            </a:r>
            <a:endParaRPr lang="en-US" b="1" dirty="0">
              <a:solidFill>
                <a:prstClr val="black"/>
              </a:solidFill>
              <a:latin typeface="Calibri"/>
              <a:ea typeface="ＭＳ Ｐゴシック"/>
              <a:cs typeface="ＭＳ Ｐゴシック"/>
            </a:endParaRPr>
          </a:p>
        </p:txBody>
      </p:sp>
      <p:sp>
        <p:nvSpPr>
          <p:cNvPr id="22" name="Text Box 25"/>
          <p:cNvSpPr txBox="1">
            <a:spLocks noChangeArrowheads="1"/>
          </p:cNvSpPr>
          <p:nvPr/>
        </p:nvSpPr>
        <p:spPr bwMode="auto">
          <a:xfrm>
            <a:off x="4271054" y="2940384"/>
            <a:ext cx="2062371" cy="2619168"/>
          </a:xfrm>
          <a:prstGeom prst="rect">
            <a:avLst/>
          </a:prstGeom>
          <a:noFill/>
          <a:ln w="9525">
            <a:noFill/>
            <a:miter lim="800000"/>
            <a:headEnd/>
            <a:tailEnd/>
          </a:ln>
        </p:spPr>
        <p:txBody>
          <a:bodyPr lIns="101846" tIns="50923" rIns="101846" bIns="50923"/>
          <a:lstStyle/>
          <a:p>
            <a:pPr algn="ctr" defTabSz="1019175"/>
            <a:r>
              <a:rPr lang="en-US" sz="1600" b="1" i="1" u="sng" dirty="0">
                <a:solidFill>
                  <a:prstClr val="black"/>
                </a:solidFill>
                <a:latin typeface="Calibri"/>
                <a:ea typeface="ＭＳ Ｐゴシック"/>
                <a:cs typeface="ＭＳ Ｐゴシック"/>
              </a:rPr>
              <a:t>Choice</a:t>
            </a:r>
            <a:r>
              <a:rPr lang="en-US" sz="1600" b="1" i="1" dirty="0">
                <a:solidFill>
                  <a:srgbClr val="376092"/>
                </a:solidFill>
                <a:latin typeface="Calibri"/>
                <a:ea typeface="ＭＳ Ｐゴシック"/>
                <a:cs typeface="ＭＳ Ｐゴシック"/>
              </a:rPr>
              <a:t>: </a:t>
            </a:r>
            <a:r>
              <a:rPr lang="en-US" sz="1600" i="1" dirty="0">
                <a:solidFill>
                  <a:srgbClr val="002060"/>
                </a:solidFill>
                <a:latin typeface="Calibri"/>
                <a:ea typeface="ＭＳ Ｐゴシック"/>
                <a:cs typeface="ＭＳ Ｐゴシック"/>
              </a:rPr>
              <a:t>Risk Believed Insignificant/Justified</a:t>
            </a:r>
          </a:p>
          <a:p>
            <a:pPr algn="ctr" defTabSz="1019175"/>
            <a:endParaRPr lang="en-US" sz="1600" i="1" dirty="0">
              <a:solidFill>
                <a:srgbClr val="376092"/>
              </a:solidFill>
              <a:latin typeface="Calibri"/>
              <a:ea typeface="ＭＳ Ｐゴシック"/>
              <a:cs typeface="ＭＳ Ｐゴシック"/>
            </a:endParaRPr>
          </a:p>
          <a:p>
            <a:pPr algn="ctr" defTabSz="1019175"/>
            <a:endParaRPr lang="en-US" sz="1600" i="1" dirty="0">
              <a:solidFill>
                <a:srgbClr val="376092"/>
              </a:solidFill>
              <a:latin typeface="Calibri"/>
              <a:ea typeface="ＭＳ Ｐゴシック"/>
              <a:cs typeface="ＭＳ Ｐゴシック"/>
            </a:endParaRPr>
          </a:p>
          <a:p>
            <a:pPr algn="ctr" defTabSz="1019175"/>
            <a:r>
              <a:rPr lang="en-US" sz="1600" i="1" dirty="0">
                <a:solidFill>
                  <a:srgbClr val="376092"/>
                </a:solidFill>
                <a:latin typeface="Calibri"/>
                <a:ea typeface="ＭＳ Ｐゴシック"/>
                <a:cs typeface="ＭＳ Ｐゴシック"/>
              </a:rPr>
              <a:t>“Others might do</a:t>
            </a:r>
          </a:p>
          <a:p>
            <a:pPr algn="ctr" defTabSz="1019175"/>
            <a:r>
              <a:rPr lang="en-US" sz="1600" i="1" dirty="0">
                <a:solidFill>
                  <a:srgbClr val="376092"/>
                </a:solidFill>
                <a:latin typeface="Calibri"/>
                <a:ea typeface="ＭＳ Ｐゴシック"/>
                <a:cs typeface="ＭＳ Ｐゴシック"/>
              </a:rPr>
              <a:t> the same”</a:t>
            </a:r>
            <a:endParaRPr lang="en-US" sz="1600" dirty="0">
              <a:solidFill>
                <a:srgbClr val="376092"/>
              </a:solidFill>
              <a:latin typeface="Calibri"/>
              <a:ea typeface="ＭＳ Ｐゴシック"/>
              <a:cs typeface="ＭＳ Ｐゴシック"/>
            </a:endParaRPr>
          </a:p>
        </p:txBody>
      </p:sp>
      <p:sp>
        <p:nvSpPr>
          <p:cNvPr id="23" name="Rectangle 27"/>
          <p:cNvSpPr>
            <a:spLocks noChangeArrowheads="1"/>
          </p:cNvSpPr>
          <p:nvPr/>
        </p:nvSpPr>
        <p:spPr bwMode="auto">
          <a:xfrm>
            <a:off x="2377440" y="2899371"/>
            <a:ext cx="1801533" cy="3049847"/>
          </a:xfrm>
          <a:prstGeom prst="rect">
            <a:avLst/>
          </a:prstGeom>
          <a:noFill/>
          <a:ln w="12700">
            <a:solidFill>
              <a:schemeClr val="accent1">
                <a:shade val="5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defTabSz="914400"/>
            <a:endParaRPr lang="en-US">
              <a:solidFill>
                <a:prstClr val="black">
                  <a:hueOff val="0"/>
                  <a:satOff val="0"/>
                  <a:lumOff val="0"/>
                  <a:alphaOff val="0"/>
                </a:prstClr>
              </a:solidFill>
              <a:ea typeface="ＭＳ Ｐゴシック"/>
              <a:cs typeface="ＭＳ Ｐゴシック"/>
            </a:endParaRPr>
          </a:p>
        </p:txBody>
      </p:sp>
      <p:sp>
        <p:nvSpPr>
          <p:cNvPr id="24" name="Text Box 29"/>
          <p:cNvSpPr txBox="1">
            <a:spLocks noChangeArrowheads="1"/>
          </p:cNvSpPr>
          <p:nvPr/>
        </p:nvSpPr>
        <p:spPr bwMode="auto">
          <a:xfrm>
            <a:off x="2358190" y="2954824"/>
            <a:ext cx="1812166" cy="1640380"/>
          </a:xfrm>
          <a:prstGeom prst="rect">
            <a:avLst/>
          </a:prstGeom>
          <a:noFill/>
          <a:ln w="9525">
            <a:noFill/>
            <a:miter lim="800000"/>
            <a:headEnd/>
            <a:tailEnd/>
          </a:ln>
        </p:spPr>
        <p:txBody>
          <a:bodyPr lIns="101846" tIns="50923" rIns="101846" bIns="50923" anchor="t"/>
          <a:lstStyle/>
          <a:p>
            <a:pPr algn="ctr" defTabSz="1019175"/>
            <a:r>
              <a:rPr lang="en-US" sz="1600" b="1" i="1" u="sng" dirty="0">
                <a:solidFill>
                  <a:prstClr val="black"/>
                </a:solidFill>
                <a:latin typeface="Calibri"/>
                <a:ea typeface="ＭＳ Ｐゴシック"/>
                <a:cs typeface="ＭＳ Ｐゴシック"/>
              </a:rPr>
              <a:t>Inadvertent</a:t>
            </a:r>
            <a:r>
              <a:rPr lang="en-US" sz="1600" b="1" i="1" dirty="0">
                <a:solidFill>
                  <a:srgbClr val="376092"/>
                </a:solidFill>
                <a:latin typeface="Calibri"/>
                <a:ea typeface="ＭＳ Ｐゴシック"/>
                <a:cs typeface="ＭＳ Ｐゴシック"/>
              </a:rPr>
              <a:t> </a:t>
            </a:r>
            <a:r>
              <a:rPr lang="en-US" sz="1600" i="1" dirty="0">
                <a:solidFill>
                  <a:srgbClr val="002060"/>
                </a:solidFill>
                <a:latin typeface="Calibri"/>
                <a:ea typeface="ＭＳ Ｐゴシック"/>
                <a:cs typeface="ＭＳ Ｐゴシック"/>
              </a:rPr>
              <a:t>Act</a:t>
            </a:r>
          </a:p>
          <a:p>
            <a:pPr algn="ctr" defTabSz="1019175"/>
            <a:endParaRPr lang="en-US" sz="1600" i="1" dirty="0">
              <a:solidFill>
                <a:srgbClr val="376092"/>
              </a:solidFill>
              <a:latin typeface="Calibri"/>
              <a:ea typeface="ＭＳ Ｐゴシック"/>
              <a:cs typeface="ＭＳ Ｐゴシック"/>
            </a:endParaRPr>
          </a:p>
          <a:p>
            <a:pPr algn="ctr" defTabSz="1019175"/>
            <a:endParaRPr lang="en-US" sz="1600" i="1" dirty="0">
              <a:solidFill>
                <a:srgbClr val="376092"/>
              </a:solidFill>
              <a:latin typeface="Calibri"/>
              <a:ea typeface="ＭＳ Ｐゴシック"/>
              <a:cs typeface="ＭＳ Ｐゴシック"/>
            </a:endParaRPr>
          </a:p>
          <a:p>
            <a:pPr algn="ctr" defTabSz="1019175"/>
            <a:endParaRPr lang="en-US" sz="1600" i="1" dirty="0">
              <a:solidFill>
                <a:srgbClr val="376092"/>
              </a:solidFill>
              <a:latin typeface="Calibri"/>
              <a:ea typeface="ＭＳ Ｐゴシック"/>
              <a:cs typeface="ＭＳ Ｐゴシック"/>
            </a:endParaRPr>
          </a:p>
          <a:p>
            <a:pPr algn="ctr" defTabSz="1019175"/>
            <a:r>
              <a:rPr lang="en-US" sz="1600" i="1" dirty="0">
                <a:solidFill>
                  <a:srgbClr val="376092"/>
                </a:solidFill>
                <a:latin typeface="Calibri"/>
                <a:ea typeface="ＭＳ Ｐゴシック"/>
                <a:cs typeface="ＭＳ Ｐゴシック"/>
              </a:rPr>
              <a:t>“Could happen to anyone”</a:t>
            </a:r>
            <a:endParaRPr lang="en-US" sz="1600" dirty="0">
              <a:solidFill>
                <a:srgbClr val="376092"/>
              </a:solidFill>
              <a:latin typeface="Calibri"/>
              <a:ea typeface="ＭＳ Ｐゴシック"/>
              <a:cs typeface="ＭＳ Ｐゴシック"/>
            </a:endParaRPr>
          </a:p>
        </p:txBody>
      </p:sp>
      <p:sp>
        <p:nvSpPr>
          <p:cNvPr id="25" name="Line 31"/>
          <p:cNvSpPr>
            <a:spLocks noChangeShapeType="1"/>
          </p:cNvSpPr>
          <p:nvPr/>
        </p:nvSpPr>
        <p:spPr bwMode="auto">
          <a:xfrm>
            <a:off x="4270247" y="2441448"/>
            <a:ext cx="9145" cy="4160519"/>
          </a:xfrm>
          <a:prstGeom prst="line">
            <a:avLst/>
          </a:prstGeom>
          <a:noFill/>
          <a:ln w="57150">
            <a:solidFill>
              <a:srgbClr val="D7931C"/>
            </a:solidFill>
            <a:round/>
            <a:headEnd/>
            <a:tailEnd/>
          </a:ln>
        </p:spPr>
        <p:txBody>
          <a:bodyPr lIns="36576" tIns="36576" rIns="36576" bIns="36576"/>
          <a:lstStyle/>
          <a:p>
            <a:pPr defTabSz="914400" fontAlgn="auto">
              <a:spcBef>
                <a:spcPts val="0"/>
              </a:spcBef>
              <a:spcAft>
                <a:spcPts val="0"/>
              </a:spcAft>
              <a:defRPr/>
            </a:pPr>
            <a:endParaRPr lang="en-US" kern="0">
              <a:solidFill>
                <a:sysClr val="windowText" lastClr="000000"/>
              </a:solidFill>
              <a:latin typeface="Calibri" pitchFamily="34" charset="0"/>
              <a:ea typeface="MS PGothic" pitchFamily="34" charset="-128"/>
            </a:endParaRPr>
          </a:p>
        </p:txBody>
      </p:sp>
      <p:sp>
        <p:nvSpPr>
          <p:cNvPr id="26" name="Rectangle 25"/>
          <p:cNvSpPr/>
          <p:nvPr/>
        </p:nvSpPr>
        <p:spPr>
          <a:xfrm>
            <a:off x="2364969" y="2579142"/>
            <a:ext cx="1812396" cy="279560"/>
          </a:xfrm>
          <a:prstGeom prst="rect">
            <a:avLst/>
          </a:prstGeom>
          <a:solidFill>
            <a:schemeClr val="accent1"/>
          </a:solidFill>
          <a:ln w="1270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endParaRPr>
          </a:p>
        </p:txBody>
      </p:sp>
      <p:sp>
        <p:nvSpPr>
          <p:cNvPr id="27" name="Text Box 28"/>
          <p:cNvSpPr txBox="1">
            <a:spLocks noChangeArrowheads="1"/>
          </p:cNvSpPr>
          <p:nvPr/>
        </p:nvSpPr>
        <p:spPr bwMode="auto">
          <a:xfrm>
            <a:off x="2450469" y="2529915"/>
            <a:ext cx="1624242" cy="357662"/>
          </a:xfrm>
          <a:prstGeom prst="rect">
            <a:avLst/>
          </a:prstGeom>
          <a:noFill/>
          <a:ln w="9525">
            <a:noFill/>
            <a:miter lim="800000"/>
            <a:headEnd/>
            <a:tailEnd/>
          </a:ln>
        </p:spPr>
        <p:txBody>
          <a:bodyPr lIns="101846" tIns="50923" rIns="101846" bIns="50923"/>
          <a:lstStyle/>
          <a:p>
            <a:pPr algn="ctr" defTabSz="1019175"/>
            <a:r>
              <a:rPr lang="en-US" b="1" dirty="0">
                <a:solidFill>
                  <a:srgbClr val="FFFFFF"/>
                </a:solidFill>
                <a:latin typeface="Calibri"/>
                <a:ea typeface="ＭＳ Ｐゴシック"/>
                <a:cs typeface="ＭＳ Ｐゴシック"/>
              </a:rPr>
              <a:t>Human Error</a:t>
            </a:r>
          </a:p>
        </p:txBody>
      </p:sp>
      <p:sp>
        <p:nvSpPr>
          <p:cNvPr id="39" name="Rectangle 38"/>
          <p:cNvSpPr/>
          <p:nvPr/>
        </p:nvSpPr>
        <p:spPr>
          <a:xfrm>
            <a:off x="2384503" y="6076421"/>
            <a:ext cx="1790299" cy="408223"/>
          </a:xfrm>
          <a:prstGeom prst="rect">
            <a:avLst/>
          </a:prstGeom>
          <a:solidFill>
            <a:srgbClr val="F0F5F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41" name="Rectangle 40"/>
          <p:cNvSpPr/>
          <p:nvPr/>
        </p:nvSpPr>
        <p:spPr>
          <a:xfrm>
            <a:off x="4375278" y="6086046"/>
            <a:ext cx="1897832" cy="401382"/>
          </a:xfrm>
          <a:prstGeom prst="rect">
            <a:avLst/>
          </a:prstGeom>
          <a:solidFill>
            <a:srgbClr val="F0F5F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42" name="TextBox 41"/>
          <p:cNvSpPr txBox="1"/>
          <p:nvPr/>
        </p:nvSpPr>
        <p:spPr>
          <a:xfrm>
            <a:off x="2368296" y="6090852"/>
            <a:ext cx="1758379" cy="338554"/>
          </a:xfrm>
          <a:prstGeom prst="rect">
            <a:avLst/>
          </a:prstGeom>
          <a:noFill/>
        </p:spPr>
        <p:txBody>
          <a:bodyPr wrap="square" rtlCol="0">
            <a:spAutoFit/>
          </a:bodyPr>
          <a:lstStyle/>
          <a:p>
            <a:pPr marL="173038" indent="-173038" algn="ctr" defTabSz="914400"/>
            <a:r>
              <a:rPr lang="en-US" sz="1600" b="1" dirty="0">
                <a:solidFill>
                  <a:srgbClr val="002060"/>
                </a:solidFill>
                <a:latin typeface="Calibri" pitchFamily="34" charset="0"/>
                <a:ea typeface="MS PGothic" pitchFamily="34" charset="-128"/>
              </a:rPr>
              <a:t>Console</a:t>
            </a:r>
            <a:endParaRPr lang="en-US" sz="1600" u="sng" dirty="0">
              <a:solidFill>
                <a:srgbClr val="002060"/>
              </a:solidFill>
              <a:latin typeface="Calibri" pitchFamily="34" charset="0"/>
              <a:ea typeface="MS PGothic" pitchFamily="34" charset="-128"/>
            </a:endParaRPr>
          </a:p>
        </p:txBody>
      </p:sp>
      <p:sp>
        <p:nvSpPr>
          <p:cNvPr id="43" name="TextBox 42"/>
          <p:cNvSpPr txBox="1"/>
          <p:nvPr/>
        </p:nvSpPr>
        <p:spPr>
          <a:xfrm>
            <a:off x="4341474" y="6095987"/>
            <a:ext cx="1982804" cy="338554"/>
          </a:xfrm>
          <a:prstGeom prst="rect">
            <a:avLst/>
          </a:prstGeom>
          <a:noFill/>
        </p:spPr>
        <p:txBody>
          <a:bodyPr wrap="square" rtlCol="0">
            <a:spAutoFit/>
          </a:bodyPr>
          <a:lstStyle/>
          <a:p>
            <a:pPr marL="173038" indent="-173038" algn="ctr" defTabSz="914400"/>
            <a:r>
              <a:rPr lang="en-US" sz="1600" b="1" dirty="0">
                <a:solidFill>
                  <a:srgbClr val="002060"/>
                </a:solidFill>
                <a:latin typeface="Calibri" pitchFamily="34" charset="0"/>
                <a:ea typeface="MS PGothic" pitchFamily="34" charset="-128"/>
              </a:rPr>
              <a:t>Coach</a:t>
            </a:r>
            <a:endParaRPr lang="en-US" sz="1600" u="sng" dirty="0">
              <a:solidFill>
                <a:srgbClr val="002060"/>
              </a:solidFill>
              <a:latin typeface="Calibri" pitchFamily="34" charset="0"/>
              <a:ea typeface="MS PGothic" pitchFamily="34" charset="-128"/>
            </a:endParaRPr>
          </a:p>
        </p:txBody>
      </p:sp>
      <p:sp>
        <p:nvSpPr>
          <p:cNvPr id="44" name="Rectangle 43"/>
          <p:cNvSpPr/>
          <p:nvPr/>
        </p:nvSpPr>
        <p:spPr>
          <a:xfrm>
            <a:off x="6414228" y="6090858"/>
            <a:ext cx="2170544" cy="401382"/>
          </a:xfrm>
          <a:prstGeom prst="rect">
            <a:avLst/>
          </a:prstGeom>
          <a:solidFill>
            <a:srgbClr val="F0F5F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45" name="TextBox 44"/>
          <p:cNvSpPr txBox="1"/>
          <p:nvPr/>
        </p:nvSpPr>
        <p:spPr>
          <a:xfrm>
            <a:off x="6484861" y="6094384"/>
            <a:ext cx="1982805" cy="338554"/>
          </a:xfrm>
          <a:prstGeom prst="rect">
            <a:avLst/>
          </a:prstGeom>
          <a:noFill/>
        </p:spPr>
        <p:txBody>
          <a:bodyPr wrap="square" rtlCol="0">
            <a:spAutoFit/>
          </a:bodyPr>
          <a:lstStyle/>
          <a:p>
            <a:pPr marL="173038" indent="-173038" algn="ctr" defTabSz="914400"/>
            <a:r>
              <a:rPr lang="en-US" sz="1600" b="1" dirty="0">
                <a:solidFill>
                  <a:srgbClr val="002060"/>
                </a:solidFill>
                <a:latin typeface="Calibri" pitchFamily="34" charset="0"/>
                <a:ea typeface="MS PGothic" pitchFamily="34" charset="-128"/>
              </a:rPr>
              <a:t>Corrective action</a:t>
            </a:r>
          </a:p>
        </p:txBody>
      </p:sp>
      <p:sp>
        <p:nvSpPr>
          <p:cNvPr id="34" name="TextBox 33"/>
          <p:cNvSpPr txBox="1"/>
          <p:nvPr/>
        </p:nvSpPr>
        <p:spPr>
          <a:xfrm>
            <a:off x="239732" y="3797543"/>
            <a:ext cx="1877303" cy="114220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6263" defTabSz="914400"/>
            <a:r>
              <a:rPr lang="en-US" dirty="0">
                <a:solidFill>
                  <a:srgbClr val="002060"/>
                </a:solidFill>
                <a:ea typeface="MS PGothic" pitchFamily="34" charset="-128"/>
              </a:rPr>
              <a:t>What is the behavior? (in context of system)</a:t>
            </a:r>
          </a:p>
        </p:txBody>
      </p:sp>
      <p:pic>
        <p:nvPicPr>
          <p:cNvPr id="1026" name="Picture 2"/>
          <p:cNvPicPr>
            <a:picLocks noChangeAspect="1" noChangeArrowheads="1"/>
          </p:cNvPicPr>
          <p:nvPr/>
        </p:nvPicPr>
        <p:blipFill>
          <a:blip r:embed="rId3" cstate="print"/>
          <a:srcRect/>
          <a:stretch>
            <a:fillRect/>
          </a:stretch>
        </p:blipFill>
        <p:spPr bwMode="auto">
          <a:xfrm>
            <a:off x="2550890" y="4739269"/>
            <a:ext cx="1498773" cy="1088582"/>
          </a:xfrm>
          <a:prstGeom prst="rect">
            <a:avLst/>
          </a:prstGeom>
          <a:noFill/>
          <a:ln w="9525">
            <a:noFill/>
            <a:miter lim="800000"/>
            <a:headEnd/>
            <a:tailEnd/>
          </a:ln>
        </p:spPr>
      </p:pic>
      <p:sp>
        <p:nvSpPr>
          <p:cNvPr id="30" name="Oval 29"/>
          <p:cNvSpPr/>
          <p:nvPr/>
        </p:nvSpPr>
        <p:spPr>
          <a:xfrm>
            <a:off x="275685" y="1732540"/>
            <a:ext cx="462012" cy="40426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31" name="TextBox 30"/>
          <p:cNvSpPr txBox="1"/>
          <p:nvPr/>
        </p:nvSpPr>
        <p:spPr>
          <a:xfrm>
            <a:off x="352687" y="1751792"/>
            <a:ext cx="240632" cy="369332"/>
          </a:xfrm>
          <a:prstGeom prst="rect">
            <a:avLst/>
          </a:prstGeom>
          <a:noFill/>
        </p:spPr>
        <p:txBody>
          <a:bodyPr wrap="square" rtlCol="0">
            <a:spAutoFit/>
          </a:bodyPr>
          <a:lstStyle/>
          <a:p>
            <a:pPr defTabSz="914400"/>
            <a:r>
              <a:rPr lang="en-US" b="1" dirty="0">
                <a:solidFill>
                  <a:srgbClr val="002060"/>
                </a:solidFill>
                <a:latin typeface="Calibri" pitchFamily="34" charset="0"/>
                <a:ea typeface="MS PGothic" pitchFamily="34" charset="-128"/>
              </a:rPr>
              <a:t>1</a:t>
            </a:r>
          </a:p>
        </p:txBody>
      </p:sp>
      <p:sp>
        <p:nvSpPr>
          <p:cNvPr id="32" name="TextBox 31"/>
          <p:cNvSpPr txBox="1"/>
          <p:nvPr/>
        </p:nvSpPr>
        <p:spPr>
          <a:xfrm>
            <a:off x="272862" y="5967587"/>
            <a:ext cx="1877303" cy="6463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6263" defTabSz="914400"/>
            <a:r>
              <a:rPr lang="en-US" dirty="0">
                <a:solidFill>
                  <a:srgbClr val="002060"/>
                </a:solidFill>
                <a:ea typeface="MS PGothic" pitchFamily="34" charset="-128"/>
              </a:rPr>
              <a:t>What is the response?</a:t>
            </a:r>
          </a:p>
        </p:txBody>
      </p:sp>
      <p:sp>
        <p:nvSpPr>
          <p:cNvPr id="35" name="Oval 34"/>
          <p:cNvSpPr/>
          <p:nvPr/>
        </p:nvSpPr>
        <p:spPr>
          <a:xfrm>
            <a:off x="274085" y="4140548"/>
            <a:ext cx="462012" cy="40426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36" name="TextBox 35"/>
          <p:cNvSpPr txBox="1"/>
          <p:nvPr/>
        </p:nvSpPr>
        <p:spPr>
          <a:xfrm>
            <a:off x="351087" y="4159800"/>
            <a:ext cx="240632" cy="369332"/>
          </a:xfrm>
          <a:prstGeom prst="rect">
            <a:avLst/>
          </a:prstGeom>
          <a:noFill/>
        </p:spPr>
        <p:txBody>
          <a:bodyPr wrap="square" rtlCol="0">
            <a:spAutoFit/>
          </a:bodyPr>
          <a:lstStyle/>
          <a:p>
            <a:pPr defTabSz="914400"/>
            <a:r>
              <a:rPr lang="en-US" b="1" dirty="0">
                <a:solidFill>
                  <a:srgbClr val="002060"/>
                </a:solidFill>
                <a:latin typeface="Calibri" pitchFamily="34" charset="0"/>
                <a:ea typeface="MS PGothic" pitchFamily="34" charset="-128"/>
              </a:rPr>
              <a:t>2</a:t>
            </a:r>
          </a:p>
        </p:txBody>
      </p:sp>
      <p:sp>
        <p:nvSpPr>
          <p:cNvPr id="37" name="Oval 36"/>
          <p:cNvSpPr/>
          <p:nvPr/>
        </p:nvSpPr>
        <p:spPr>
          <a:xfrm>
            <a:off x="317155" y="6072053"/>
            <a:ext cx="462012" cy="40426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38" name="TextBox 37"/>
          <p:cNvSpPr txBox="1"/>
          <p:nvPr/>
        </p:nvSpPr>
        <p:spPr>
          <a:xfrm>
            <a:off x="394157" y="6091305"/>
            <a:ext cx="240632" cy="369332"/>
          </a:xfrm>
          <a:prstGeom prst="rect">
            <a:avLst/>
          </a:prstGeom>
          <a:noFill/>
        </p:spPr>
        <p:txBody>
          <a:bodyPr wrap="square" rtlCol="0">
            <a:spAutoFit/>
          </a:bodyPr>
          <a:lstStyle/>
          <a:p>
            <a:pPr defTabSz="914400"/>
            <a:r>
              <a:rPr lang="en-US" b="1" dirty="0">
                <a:solidFill>
                  <a:srgbClr val="002060"/>
                </a:solidFill>
                <a:latin typeface="Calibri" pitchFamily="34" charset="0"/>
                <a:ea typeface="MS PGothic" pitchFamily="34" charset="-128"/>
              </a:rPr>
              <a:t>3</a:t>
            </a:r>
          </a:p>
        </p:txBody>
      </p:sp>
      <p:pic>
        <p:nvPicPr>
          <p:cNvPr id="1030" name="Picture 6" descr="https://encrypted-tbn2.gstatic.com/images?q=tbn:ANd9GcRo_lzFMSA7yvwETonpN1UAKx_VPy250J7au_tK16Fzsmvlc9LPjsxBYkU">
            <a:hlinkClick r:id="rId4"/>
          </p:cNvPr>
          <p:cNvPicPr>
            <a:picLocks noChangeAspect="1" noChangeArrowheads="1"/>
          </p:cNvPicPr>
          <p:nvPr/>
        </p:nvPicPr>
        <p:blipFill>
          <a:blip r:embed="rId5" cstate="print"/>
          <a:srcRect/>
          <a:stretch>
            <a:fillRect/>
          </a:stretch>
        </p:blipFill>
        <p:spPr bwMode="auto">
          <a:xfrm>
            <a:off x="4772722" y="4706395"/>
            <a:ext cx="1097621" cy="1184049"/>
          </a:xfrm>
          <a:prstGeom prst="rect">
            <a:avLst/>
          </a:prstGeom>
          <a:noFill/>
        </p:spPr>
      </p:pic>
      <p:pic>
        <p:nvPicPr>
          <p:cNvPr id="1035" name="Picture 11"/>
          <p:cNvPicPr>
            <a:picLocks noChangeAspect="1" noChangeArrowheads="1"/>
          </p:cNvPicPr>
          <p:nvPr/>
        </p:nvPicPr>
        <p:blipFill>
          <a:blip r:embed="rId6" cstate="print"/>
          <a:srcRect/>
          <a:stretch>
            <a:fillRect/>
          </a:stretch>
        </p:blipFill>
        <p:spPr bwMode="auto">
          <a:xfrm>
            <a:off x="6735338" y="4732764"/>
            <a:ext cx="1399826" cy="1149449"/>
          </a:xfrm>
          <a:prstGeom prst="rect">
            <a:avLst/>
          </a:prstGeom>
          <a:noFill/>
          <a:ln w="9525">
            <a:noFill/>
            <a:miter lim="800000"/>
            <a:headEnd/>
            <a:tailEnd/>
          </a:ln>
        </p:spPr>
      </p:pic>
      <p:cxnSp>
        <p:nvCxnSpPr>
          <p:cNvPr id="40" name="Straight Connector 39"/>
          <p:cNvCxnSpPr>
            <a:cxnSpLocks noChangeShapeType="1"/>
          </p:cNvCxnSpPr>
          <p:nvPr/>
        </p:nvCxnSpPr>
        <p:spPr bwMode="auto">
          <a:xfrm>
            <a:off x="728472" y="1319784"/>
            <a:ext cx="7696200" cy="1588"/>
          </a:xfrm>
          <a:prstGeom prst="line">
            <a:avLst/>
          </a:prstGeom>
          <a:noFill/>
          <a:ln w="38100">
            <a:solidFill>
              <a:schemeClr val="accent1"/>
            </a:solidFill>
            <a:round/>
            <a:headEnd/>
            <a:tailEnd/>
          </a:ln>
          <a:effectLst>
            <a:outerShdw blurRad="40000" dist="20000" dir="5400000" rotWithShape="0">
              <a:srgbClr val="808080">
                <a:alpha val="37999"/>
              </a:srgbClr>
            </a:outerShdw>
          </a:effectLst>
          <a:extLst/>
        </p:spPr>
      </p:cxnSp>
      <p:pic>
        <p:nvPicPr>
          <p:cNvPr id="46" name="Picture 2" descr="C:\Users\mrw26\Desktop\BH BWFH Logo.jpg"/>
          <p:cNvPicPr>
            <a:picLocks noChangeAspect="1" noChangeArrowheads="1"/>
          </p:cNvPicPr>
          <p:nvPr/>
        </p:nvPicPr>
        <p:blipFill>
          <a:blip r:embed="rId7" cstate="print"/>
          <a:srcRect/>
          <a:stretch>
            <a:fillRect/>
          </a:stretch>
        </p:blipFill>
        <p:spPr bwMode="auto">
          <a:xfrm>
            <a:off x="152400" y="76200"/>
            <a:ext cx="1537607" cy="381000"/>
          </a:xfrm>
          <a:prstGeom prst="rect">
            <a:avLst/>
          </a:prstGeom>
          <a:noFill/>
        </p:spPr>
      </p:pic>
    </p:spTree>
    <p:extLst>
      <p:ext uri="{BB962C8B-B14F-4D97-AF65-F5344CB8AC3E}">
        <p14:creationId xmlns:p14="http://schemas.microsoft.com/office/powerpoint/2010/main" val="4086214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138"/>
            <a:ext cx="9144000" cy="1143000"/>
          </a:xfrm>
        </p:spPr>
        <p:txBody>
          <a:bodyPr>
            <a:noAutofit/>
          </a:bodyPr>
          <a:lstStyle/>
          <a:p>
            <a:r>
              <a:rPr lang="en-US" sz="4000" dirty="0">
                <a:solidFill>
                  <a:srgbClr val="376092"/>
                </a:solidFill>
              </a:rPr>
              <a:t>…Then Address Underlying </a:t>
            </a:r>
            <a:br>
              <a:rPr lang="en-US" sz="4000" dirty="0">
                <a:solidFill>
                  <a:srgbClr val="376092"/>
                </a:solidFill>
              </a:rPr>
            </a:br>
            <a:r>
              <a:rPr lang="en-US" sz="4000" dirty="0">
                <a:solidFill>
                  <a:srgbClr val="376092"/>
                </a:solidFill>
              </a:rPr>
              <a:t>Factors Leading to Behavior (not outcome).</a:t>
            </a:r>
          </a:p>
        </p:txBody>
      </p:sp>
      <p:sp>
        <p:nvSpPr>
          <p:cNvPr id="21" name="Text Box 24"/>
          <p:cNvSpPr txBox="1">
            <a:spLocks noChangeArrowheads="1"/>
          </p:cNvSpPr>
          <p:nvPr/>
        </p:nvSpPr>
        <p:spPr bwMode="auto">
          <a:xfrm>
            <a:off x="3217702" y="2098317"/>
            <a:ext cx="2612987" cy="288759"/>
          </a:xfrm>
          <a:prstGeom prst="rect">
            <a:avLst/>
          </a:prstGeom>
          <a:noFill/>
          <a:ln w="9525">
            <a:noFill/>
            <a:miter lim="800000"/>
            <a:headEnd/>
            <a:tailEnd/>
          </a:ln>
        </p:spPr>
        <p:txBody>
          <a:bodyPr lIns="101846" tIns="50923" rIns="101846" bIns="50923"/>
          <a:lstStyle/>
          <a:p>
            <a:pPr algn="ctr" defTabSz="1019175"/>
            <a:r>
              <a:rPr lang="en-US" b="1" dirty="0">
                <a:solidFill>
                  <a:srgbClr val="FFFFFF"/>
                </a:solidFill>
                <a:latin typeface="Calibri"/>
                <a:ea typeface="ＭＳ Ｐゴシック"/>
                <a:cs typeface="ＭＳ Ｐゴシック"/>
              </a:rPr>
              <a:t>At-Risk Behavior</a:t>
            </a:r>
            <a:endParaRPr lang="en-US" b="1" dirty="0">
              <a:solidFill>
                <a:prstClr val="black"/>
              </a:solidFill>
              <a:latin typeface="Calibri"/>
              <a:ea typeface="ＭＳ Ｐゴシック"/>
              <a:cs typeface="ＭＳ Ｐゴシック"/>
            </a:endParaRPr>
          </a:p>
        </p:txBody>
      </p:sp>
      <p:sp>
        <p:nvSpPr>
          <p:cNvPr id="29" name="Rectangle 28"/>
          <p:cNvSpPr/>
          <p:nvPr/>
        </p:nvSpPr>
        <p:spPr>
          <a:xfrm>
            <a:off x="737616" y="4177051"/>
            <a:ext cx="2390890" cy="1858618"/>
          </a:xfrm>
          <a:prstGeom prst="rect">
            <a:avLst/>
          </a:prstGeom>
          <a:solidFill>
            <a:srgbClr val="F0F5F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7" name="Text Box 28"/>
          <p:cNvSpPr txBox="1">
            <a:spLocks noChangeArrowheads="1"/>
          </p:cNvSpPr>
          <p:nvPr/>
        </p:nvSpPr>
        <p:spPr bwMode="auto">
          <a:xfrm>
            <a:off x="523500" y="2087165"/>
            <a:ext cx="2238260" cy="357662"/>
          </a:xfrm>
          <a:prstGeom prst="rect">
            <a:avLst/>
          </a:prstGeom>
          <a:noFill/>
          <a:ln w="9525">
            <a:noFill/>
            <a:miter lim="800000"/>
            <a:headEnd/>
            <a:tailEnd/>
          </a:ln>
        </p:spPr>
        <p:txBody>
          <a:bodyPr lIns="101846" tIns="50923" rIns="101846" bIns="50923"/>
          <a:lstStyle/>
          <a:p>
            <a:pPr algn="ctr" defTabSz="1019175"/>
            <a:r>
              <a:rPr lang="en-US" b="1" dirty="0">
                <a:solidFill>
                  <a:srgbClr val="FFFFFF"/>
                </a:solidFill>
                <a:latin typeface="Calibri"/>
                <a:ea typeface="ＭＳ Ｐゴシック"/>
                <a:cs typeface="ＭＳ Ｐゴシック"/>
              </a:rPr>
              <a:t>Human Error</a:t>
            </a:r>
          </a:p>
        </p:txBody>
      </p:sp>
      <p:sp>
        <p:nvSpPr>
          <p:cNvPr id="34" name="TextBox 33"/>
          <p:cNvSpPr txBox="1"/>
          <p:nvPr/>
        </p:nvSpPr>
        <p:spPr>
          <a:xfrm>
            <a:off x="762000" y="4141269"/>
            <a:ext cx="2393667" cy="1815882"/>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002060"/>
                </a:solidFill>
                <a:latin typeface="Calibri" pitchFamily="34" charset="0"/>
                <a:ea typeface="MS PGothic" pitchFamily="34" charset="-128"/>
              </a:rPr>
              <a:t>How did </a:t>
            </a:r>
            <a:r>
              <a:rPr lang="en-US" sz="1600" b="1" dirty="0">
                <a:solidFill>
                  <a:prstClr val="black"/>
                </a:solidFill>
                <a:latin typeface="Calibri" pitchFamily="34" charset="0"/>
                <a:ea typeface="MS PGothic" pitchFamily="34" charset="-128"/>
              </a:rPr>
              <a:t>SYSTEM</a:t>
            </a:r>
            <a:r>
              <a:rPr lang="en-US" sz="1600" dirty="0">
                <a:solidFill>
                  <a:srgbClr val="002060"/>
                </a:solidFill>
                <a:latin typeface="Calibri" pitchFamily="34" charset="0"/>
                <a:ea typeface="MS PGothic" pitchFamily="34" charset="-128"/>
              </a:rPr>
              <a:t> contribute?  </a:t>
            </a:r>
          </a:p>
          <a:p>
            <a:pPr defTabSz="914400"/>
            <a:r>
              <a:rPr lang="en-US" sz="1600" dirty="0">
                <a:solidFill>
                  <a:srgbClr val="002060"/>
                </a:solidFill>
                <a:latin typeface="Calibri" pitchFamily="34" charset="0"/>
                <a:ea typeface="MS PGothic" pitchFamily="34" charset="-128"/>
              </a:rPr>
              <a:t>     (stress, fatigue,   </a:t>
            </a:r>
          </a:p>
          <a:p>
            <a:pPr defTabSz="914400"/>
            <a:r>
              <a:rPr lang="en-US" sz="1600" dirty="0">
                <a:solidFill>
                  <a:srgbClr val="002060"/>
                </a:solidFill>
                <a:latin typeface="Calibri" pitchFamily="34" charset="0"/>
                <a:ea typeface="MS PGothic" pitchFamily="34" charset="-128"/>
              </a:rPr>
              <a:t>      equipment, lighting)</a:t>
            </a:r>
          </a:p>
          <a:p>
            <a:pPr marL="173038" indent="-173038" defTabSz="914400">
              <a:buFont typeface="Arial" pitchFamily="34" charset="0"/>
              <a:buChar char="•"/>
            </a:pPr>
            <a:r>
              <a:rPr lang="en-US" sz="1600" dirty="0">
                <a:solidFill>
                  <a:srgbClr val="002060"/>
                </a:solidFill>
                <a:latin typeface="Calibri" pitchFamily="34" charset="0"/>
                <a:ea typeface="MS PGothic" pitchFamily="34" charset="-128"/>
              </a:rPr>
              <a:t>Was there an </a:t>
            </a:r>
            <a:r>
              <a:rPr lang="en-US" sz="1600" b="1" dirty="0">
                <a:solidFill>
                  <a:prstClr val="black"/>
                </a:solidFill>
                <a:latin typeface="Calibri" pitchFamily="34" charset="0"/>
                <a:ea typeface="MS PGothic" pitchFamily="34" charset="-128"/>
              </a:rPr>
              <a:t>UPSTREAM CHOICE </a:t>
            </a:r>
            <a:r>
              <a:rPr lang="en-US" sz="1600" dirty="0">
                <a:solidFill>
                  <a:srgbClr val="002060"/>
                </a:solidFill>
                <a:latin typeface="Calibri" pitchFamily="34" charset="0"/>
                <a:ea typeface="MS PGothic" pitchFamily="34" charset="-128"/>
              </a:rPr>
              <a:t>that increased risk of error?</a:t>
            </a:r>
          </a:p>
        </p:txBody>
      </p:sp>
      <p:sp>
        <p:nvSpPr>
          <p:cNvPr id="46" name="Rectangle 45"/>
          <p:cNvSpPr/>
          <p:nvPr/>
        </p:nvSpPr>
        <p:spPr>
          <a:xfrm>
            <a:off x="3206732" y="1922275"/>
            <a:ext cx="2537765" cy="279560"/>
          </a:xfrm>
          <a:prstGeom prst="rect">
            <a:avLst/>
          </a:prstGeom>
          <a:solidFill>
            <a:schemeClr val="accent1"/>
          </a:solidFill>
          <a:ln w="1270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endParaRPr>
          </a:p>
        </p:txBody>
      </p:sp>
      <p:sp>
        <p:nvSpPr>
          <p:cNvPr id="47" name="Rectangle 23"/>
          <p:cNvSpPr>
            <a:spLocks noChangeArrowheads="1"/>
          </p:cNvSpPr>
          <p:nvPr/>
        </p:nvSpPr>
        <p:spPr bwMode="auto">
          <a:xfrm>
            <a:off x="3226263" y="2244873"/>
            <a:ext cx="2499355" cy="754360"/>
          </a:xfrm>
          <a:prstGeom prst="rect">
            <a:avLst/>
          </a:prstGeom>
          <a:solidFill>
            <a:schemeClr val="accent1">
              <a:lumMod val="20000"/>
              <a:lumOff val="80000"/>
              <a:alpha val="90000"/>
            </a:schemeClr>
          </a:solidFill>
          <a:ln w="12700">
            <a:solidFill>
              <a:schemeClr val="accent1">
                <a:shade val="5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t"/>
          <a:lstStyle/>
          <a:p>
            <a:pPr defTabSz="914400"/>
            <a:endParaRPr lang="en-US">
              <a:solidFill>
                <a:prstClr val="black">
                  <a:hueOff val="0"/>
                  <a:satOff val="0"/>
                  <a:lumOff val="0"/>
                  <a:alphaOff val="0"/>
                </a:prstClr>
              </a:solidFill>
              <a:ea typeface="ＭＳ Ｐゴシック"/>
              <a:cs typeface="ＭＳ Ｐゴシック"/>
            </a:endParaRPr>
          </a:p>
        </p:txBody>
      </p:sp>
      <p:sp>
        <p:nvSpPr>
          <p:cNvPr id="48" name="Text Box 24"/>
          <p:cNvSpPr txBox="1">
            <a:spLocks noChangeArrowheads="1"/>
          </p:cNvSpPr>
          <p:nvPr/>
        </p:nvSpPr>
        <p:spPr bwMode="auto">
          <a:xfrm>
            <a:off x="3236953" y="1876943"/>
            <a:ext cx="2497954" cy="288759"/>
          </a:xfrm>
          <a:prstGeom prst="rect">
            <a:avLst/>
          </a:prstGeom>
          <a:noFill/>
          <a:ln w="9525">
            <a:noFill/>
            <a:miter lim="800000"/>
            <a:headEnd/>
            <a:tailEnd/>
          </a:ln>
        </p:spPr>
        <p:txBody>
          <a:bodyPr lIns="101846" tIns="50923" rIns="101846" bIns="50923"/>
          <a:lstStyle/>
          <a:p>
            <a:pPr algn="ctr" defTabSz="1019175"/>
            <a:r>
              <a:rPr lang="en-US" b="1" dirty="0">
                <a:solidFill>
                  <a:srgbClr val="FFFFFF"/>
                </a:solidFill>
                <a:latin typeface="Calibri"/>
                <a:ea typeface="ＭＳ Ｐゴシック"/>
                <a:cs typeface="ＭＳ Ｐゴシック"/>
              </a:rPr>
              <a:t>At-Risk Behavior</a:t>
            </a:r>
            <a:endParaRPr lang="en-US" b="1" dirty="0">
              <a:solidFill>
                <a:prstClr val="black"/>
              </a:solidFill>
              <a:latin typeface="Calibri"/>
              <a:ea typeface="ＭＳ Ｐゴシック"/>
              <a:cs typeface="ＭＳ Ｐゴシック"/>
            </a:endParaRPr>
          </a:p>
        </p:txBody>
      </p:sp>
      <p:sp>
        <p:nvSpPr>
          <p:cNvPr id="49" name="Text Box 25"/>
          <p:cNvSpPr txBox="1">
            <a:spLocks noChangeArrowheads="1"/>
          </p:cNvSpPr>
          <p:nvPr/>
        </p:nvSpPr>
        <p:spPr bwMode="auto">
          <a:xfrm>
            <a:off x="3128506" y="2285885"/>
            <a:ext cx="2716900" cy="1323589"/>
          </a:xfrm>
          <a:prstGeom prst="rect">
            <a:avLst/>
          </a:prstGeom>
          <a:noFill/>
          <a:ln w="9525">
            <a:noFill/>
            <a:miter lim="800000"/>
            <a:headEnd/>
            <a:tailEnd/>
          </a:ln>
        </p:spPr>
        <p:txBody>
          <a:bodyPr lIns="101846" tIns="50923" rIns="101846" bIns="50923"/>
          <a:lstStyle/>
          <a:p>
            <a:pPr algn="ctr" defTabSz="1019175"/>
            <a:r>
              <a:rPr lang="en-US" sz="1600" b="1" i="1" u="sng" dirty="0">
                <a:solidFill>
                  <a:prstClr val="black"/>
                </a:solidFill>
                <a:latin typeface="Calibri"/>
                <a:ea typeface="ＭＳ Ｐゴシック"/>
                <a:cs typeface="ＭＳ Ｐゴシック"/>
              </a:rPr>
              <a:t>Choice</a:t>
            </a:r>
            <a:r>
              <a:rPr lang="en-US" sz="1600" b="1" i="1" dirty="0">
                <a:solidFill>
                  <a:srgbClr val="376092"/>
                </a:solidFill>
                <a:latin typeface="Calibri"/>
                <a:ea typeface="ＭＳ Ｐゴシック"/>
                <a:cs typeface="ＭＳ Ｐゴシック"/>
              </a:rPr>
              <a:t>: </a:t>
            </a:r>
            <a:r>
              <a:rPr lang="en-US" sz="1600" i="1" dirty="0">
                <a:solidFill>
                  <a:srgbClr val="002060"/>
                </a:solidFill>
                <a:latin typeface="Calibri"/>
                <a:ea typeface="ＭＳ Ｐゴシック"/>
                <a:cs typeface="ＭＳ Ｐゴシック"/>
              </a:rPr>
              <a:t>Risk Believed Insignificant/Justified</a:t>
            </a:r>
          </a:p>
        </p:txBody>
      </p:sp>
      <p:sp>
        <p:nvSpPr>
          <p:cNvPr id="50" name="Rectangle 27"/>
          <p:cNvSpPr>
            <a:spLocks noChangeArrowheads="1"/>
          </p:cNvSpPr>
          <p:nvPr/>
        </p:nvSpPr>
        <p:spPr bwMode="auto">
          <a:xfrm>
            <a:off x="469721" y="2244873"/>
            <a:ext cx="2482573" cy="745215"/>
          </a:xfrm>
          <a:prstGeom prst="rect">
            <a:avLst/>
          </a:prstGeom>
          <a:solidFill>
            <a:schemeClr val="accent1">
              <a:lumMod val="20000"/>
              <a:lumOff val="80000"/>
              <a:alpha val="90000"/>
            </a:schemeClr>
          </a:solidFill>
          <a:ln w="12700">
            <a:solidFill>
              <a:schemeClr val="accent1">
                <a:shade val="5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defTabSz="914400"/>
            <a:endParaRPr lang="en-US">
              <a:solidFill>
                <a:prstClr val="black">
                  <a:hueOff val="0"/>
                  <a:satOff val="0"/>
                  <a:lumOff val="0"/>
                  <a:alphaOff val="0"/>
                </a:prstClr>
              </a:solidFill>
              <a:ea typeface="ＭＳ Ｐゴシック"/>
              <a:cs typeface="ＭＳ Ｐゴシック"/>
            </a:endParaRPr>
          </a:p>
        </p:txBody>
      </p:sp>
      <p:sp>
        <p:nvSpPr>
          <p:cNvPr id="51" name="Text Box 29"/>
          <p:cNvSpPr txBox="1">
            <a:spLocks noChangeArrowheads="1"/>
          </p:cNvSpPr>
          <p:nvPr/>
        </p:nvSpPr>
        <p:spPr bwMode="auto">
          <a:xfrm>
            <a:off x="450470" y="2265996"/>
            <a:ext cx="2488622" cy="1608343"/>
          </a:xfrm>
          <a:prstGeom prst="rect">
            <a:avLst/>
          </a:prstGeom>
          <a:noFill/>
          <a:ln w="9525">
            <a:noFill/>
            <a:miter lim="800000"/>
            <a:headEnd/>
            <a:tailEnd/>
          </a:ln>
        </p:spPr>
        <p:txBody>
          <a:bodyPr lIns="101846" tIns="50923" rIns="101846" bIns="50923" anchor="t"/>
          <a:lstStyle/>
          <a:p>
            <a:pPr algn="ctr" defTabSz="1019175"/>
            <a:r>
              <a:rPr lang="en-US" sz="1600" b="1" i="1" u="sng" dirty="0">
                <a:solidFill>
                  <a:prstClr val="black"/>
                </a:solidFill>
                <a:latin typeface="Calibri"/>
                <a:ea typeface="ＭＳ Ｐゴシック"/>
                <a:cs typeface="ＭＳ Ｐゴシック"/>
              </a:rPr>
              <a:t>Inadvertent</a:t>
            </a:r>
            <a:r>
              <a:rPr lang="en-US" sz="1600" b="1" i="1" dirty="0">
                <a:solidFill>
                  <a:srgbClr val="376092"/>
                </a:solidFill>
                <a:latin typeface="Calibri"/>
                <a:ea typeface="ＭＳ Ｐゴシック"/>
                <a:cs typeface="ＭＳ Ｐゴシック"/>
              </a:rPr>
              <a:t> </a:t>
            </a:r>
            <a:r>
              <a:rPr lang="en-US" sz="1600" i="1" dirty="0">
                <a:solidFill>
                  <a:srgbClr val="002060"/>
                </a:solidFill>
                <a:latin typeface="Calibri"/>
                <a:ea typeface="ＭＳ Ｐゴシック"/>
                <a:cs typeface="ＭＳ Ｐゴシック"/>
              </a:rPr>
              <a:t>Act</a:t>
            </a:r>
          </a:p>
          <a:p>
            <a:pPr algn="ctr" defTabSz="1019175"/>
            <a:endParaRPr lang="en-US" sz="1600" i="1" dirty="0">
              <a:solidFill>
                <a:srgbClr val="376092"/>
              </a:solidFill>
              <a:latin typeface="Calibri"/>
              <a:ea typeface="ＭＳ Ｐゴシック"/>
              <a:cs typeface="ＭＳ Ｐゴシック"/>
            </a:endParaRPr>
          </a:p>
          <a:p>
            <a:pPr algn="ctr" defTabSz="1019175"/>
            <a:endParaRPr lang="en-US" sz="1600" i="1" dirty="0">
              <a:solidFill>
                <a:srgbClr val="376092"/>
              </a:solidFill>
              <a:latin typeface="Calibri"/>
              <a:ea typeface="ＭＳ Ｐゴシック"/>
              <a:cs typeface="ＭＳ Ｐゴシック"/>
            </a:endParaRPr>
          </a:p>
        </p:txBody>
      </p:sp>
      <p:sp>
        <p:nvSpPr>
          <p:cNvPr id="52" name="Line 31"/>
          <p:cNvSpPr>
            <a:spLocks noChangeShapeType="1"/>
          </p:cNvSpPr>
          <p:nvPr/>
        </p:nvSpPr>
        <p:spPr bwMode="auto">
          <a:xfrm>
            <a:off x="3075747" y="1944303"/>
            <a:ext cx="5782" cy="1036642"/>
          </a:xfrm>
          <a:prstGeom prst="line">
            <a:avLst/>
          </a:prstGeom>
          <a:noFill/>
          <a:ln w="57150">
            <a:solidFill>
              <a:srgbClr val="D7931C"/>
            </a:solidFill>
            <a:round/>
            <a:headEnd/>
            <a:tailEnd/>
          </a:ln>
        </p:spPr>
        <p:txBody>
          <a:bodyPr lIns="36576" tIns="36576" rIns="36576" bIns="36576"/>
          <a:lstStyle/>
          <a:p>
            <a:pPr defTabSz="914400" fontAlgn="auto">
              <a:spcBef>
                <a:spcPts val="0"/>
              </a:spcBef>
              <a:spcAft>
                <a:spcPts val="0"/>
              </a:spcAft>
              <a:defRPr/>
            </a:pPr>
            <a:endParaRPr lang="en-US" kern="0">
              <a:solidFill>
                <a:sysClr val="windowText" lastClr="000000"/>
              </a:solidFill>
              <a:latin typeface="Calibri" pitchFamily="34" charset="0"/>
              <a:ea typeface="MS PGothic" pitchFamily="34" charset="-128"/>
            </a:endParaRPr>
          </a:p>
        </p:txBody>
      </p:sp>
      <p:sp>
        <p:nvSpPr>
          <p:cNvPr id="53" name="Rectangle 52"/>
          <p:cNvSpPr/>
          <p:nvPr/>
        </p:nvSpPr>
        <p:spPr>
          <a:xfrm>
            <a:off x="457250" y="1924643"/>
            <a:ext cx="2497542" cy="279560"/>
          </a:xfrm>
          <a:prstGeom prst="rect">
            <a:avLst/>
          </a:prstGeom>
          <a:solidFill>
            <a:schemeClr val="accent1"/>
          </a:solidFill>
          <a:ln w="1270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endParaRPr>
          </a:p>
        </p:txBody>
      </p:sp>
      <p:sp>
        <p:nvSpPr>
          <p:cNvPr id="54" name="Text Box 28"/>
          <p:cNvSpPr txBox="1">
            <a:spLocks noChangeArrowheads="1"/>
          </p:cNvSpPr>
          <p:nvPr/>
        </p:nvSpPr>
        <p:spPr bwMode="auto">
          <a:xfrm>
            <a:off x="542750" y="1875416"/>
            <a:ext cx="2238260" cy="357662"/>
          </a:xfrm>
          <a:prstGeom prst="rect">
            <a:avLst/>
          </a:prstGeom>
          <a:noFill/>
          <a:ln w="9525">
            <a:noFill/>
            <a:miter lim="800000"/>
            <a:headEnd/>
            <a:tailEnd/>
          </a:ln>
        </p:spPr>
        <p:txBody>
          <a:bodyPr lIns="101846" tIns="50923" rIns="101846" bIns="50923"/>
          <a:lstStyle/>
          <a:p>
            <a:pPr algn="ctr" defTabSz="1019175"/>
            <a:r>
              <a:rPr lang="en-US" b="1" dirty="0">
                <a:solidFill>
                  <a:srgbClr val="FFFFFF"/>
                </a:solidFill>
                <a:latin typeface="Calibri"/>
                <a:ea typeface="ＭＳ Ｐゴシック"/>
                <a:cs typeface="ＭＳ Ｐゴシック"/>
              </a:rPr>
              <a:t>Human Error</a:t>
            </a:r>
          </a:p>
        </p:txBody>
      </p:sp>
      <p:sp>
        <p:nvSpPr>
          <p:cNvPr id="55" name="Rectangle 54"/>
          <p:cNvSpPr/>
          <p:nvPr/>
        </p:nvSpPr>
        <p:spPr>
          <a:xfrm>
            <a:off x="3271931" y="4177050"/>
            <a:ext cx="2492944" cy="1802083"/>
          </a:xfrm>
          <a:prstGeom prst="rect">
            <a:avLst/>
          </a:prstGeom>
          <a:solidFill>
            <a:srgbClr val="F0F5F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56" name="TextBox 55"/>
          <p:cNvSpPr txBox="1"/>
          <p:nvPr/>
        </p:nvSpPr>
        <p:spPr>
          <a:xfrm>
            <a:off x="3336043" y="4203351"/>
            <a:ext cx="2409581" cy="1569660"/>
          </a:xfrm>
          <a:prstGeom prst="rect">
            <a:avLst/>
          </a:prstGeom>
          <a:noFill/>
        </p:spPr>
        <p:txBody>
          <a:bodyPr wrap="square" rtlCol="0">
            <a:spAutoFit/>
          </a:bodyPr>
          <a:lstStyle/>
          <a:p>
            <a:pPr marL="173038" indent="-173038" defTabSz="914400">
              <a:buFont typeface="Arial" pitchFamily="34" charset="0"/>
              <a:buChar char="•"/>
            </a:pPr>
            <a:r>
              <a:rPr lang="en-US" sz="1600" dirty="0">
                <a:solidFill>
                  <a:srgbClr val="002060"/>
                </a:solidFill>
                <a:latin typeface="Calibri" pitchFamily="34" charset="0"/>
                <a:ea typeface="MS PGothic" pitchFamily="34" charset="-128"/>
              </a:rPr>
              <a:t>What </a:t>
            </a:r>
            <a:r>
              <a:rPr lang="en-US" sz="1600" b="1" dirty="0">
                <a:solidFill>
                  <a:prstClr val="black"/>
                </a:solidFill>
                <a:latin typeface="Calibri" pitchFamily="34" charset="0"/>
                <a:ea typeface="MS PGothic" pitchFamily="34" charset="-128"/>
              </a:rPr>
              <a:t>COMPETING PRIORITIES </a:t>
            </a:r>
            <a:r>
              <a:rPr lang="en-US" sz="1600" dirty="0">
                <a:solidFill>
                  <a:srgbClr val="002060"/>
                </a:solidFill>
                <a:latin typeface="Calibri" pitchFamily="34" charset="0"/>
                <a:ea typeface="MS PGothic" pitchFamily="34" charset="-128"/>
              </a:rPr>
              <a:t>drove choice?</a:t>
            </a:r>
          </a:p>
          <a:p>
            <a:pPr marL="173038" indent="-173038" defTabSz="914400">
              <a:buFont typeface="Arial" pitchFamily="34" charset="0"/>
              <a:buChar char="•"/>
            </a:pPr>
            <a:r>
              <a:rPr lang="en-US" sz="1600" dirty="0">
                <a:solidFill>
                  <a:srgbClr val="002060"/>
                </a:solidFill>
                <a:latin typeface="Calibri" pitchFamily="34" charset="0"/>
                <a:ea typeface="MS PGothic" pitchFamily="34" charset="-128"/>
              </a:rPr>
              <a:t>Did </a:t>
            </a:r>
            <a:r>
              <a:rPr lang="en-US" sz="1600" b="1" dirty="0">
                <a:solidFill>
                  <a:prstClr val="black"/>
                </a:solidFill>
                <a:latin typeface="Calibri" pitchFamily="34" charset="0"/>
                <a:ea typeface="MS PGothic" pitchFamily="34" charset="-128"/>
              </a:rPr>
              <a:t>SYSTEM</a:t>
            </a:r>
            <a:r>
              <a:rPr lang="en-US" sz="1600" dirty="0">
                <a:solidFill>
                  <a:srgbClr val="002060"/>
                </a:solidFill>
                <a:latin typeface="Calibri" pitchFamily="34" charset="0"/>
                <a:ea typeface="MS PGothic" pitchFamily="34" charset="-128"/>
              </a:rPr>
              <a:t> create competing priorities?</a:t>
            </a:r>
          </a:p>
          <a:p>
            <a:pPr marL="173038" indent="-173038" defTabSz="914400">
              <a:buFont typeface="Arial" pitchFamily="34" charset="0"/>
              <a:buChar char="•"/>
            </a:pPr>
            <a:r>
              <a:rPr lang="en-US" sz="1600" dirty="0">
                <a:solidFill>
                  <a:srgbClr val="002060"/>
                </a:solidFill>
                <a:latin typeface="Calibri" pitchFamily="34" charset="0"/>
                <a:ea typeface="MS PGothic" pitchFamily="34" charset="-128"/>
              </a:rPr>
              <a:t>Check with </a:t>
            </a:r>
            <a:r>
              <a:rPr lang="en-US" sz="1600" b="1" dirty="0">
                <a:latin typeface="Calibri" pitchFamily="34" charset="0"/>
                <a:ea typeface="MS PGothic" pitchFamily="34" charset="-128"/>
              </a:rPr>
              <a:t>Peer Group</a:t>
            </a:r>
          </a:p>
        </p:txBody>
      </p:sp>
      <p:sp>
        <p:nvSpPr>
          <p:cNvPr id="58" name="Right Arrow 57"/>
          <p:cNvSpPr/>
          <p:nvPr/>
        </p:nvSpPr>
        <p:spPr>
          <a:xfrm rot="5400000">
            <a:off x="1414122" y="3394035"/>
            <a:ext cx="554348" cy="423241"/>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60" name="Right Arrow 59"/>
          <p:cNvSpPr/>
          <p:nvPr/>
        </p:nvSpPr>
        <p:spPr>
          <a:xfrm rot="5400000">
            <a:off x="4162938" y="3403019"/>
            <a:ext cx="554348" cy="423241"/>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6" name="Text Box 24"/>
          <p:cNvSpPr txBox="1">
            <a:spLocks noChangeArrowheads="1"/>
          </p:cNvSpPr>
          <p:nvPr/>
        </p:nvSpPr>
        <p:spPr bwMode="auto">
          <a:xfrm>
            <a:off x="5912134" y="2095269"/>
            <a:ext cx="2612987" cy="288759"/>
          </a:xfrm>
          <a:prstGeom prst="rect">
            <a:avLst/>
          </a:prstGeom>
          <a:noFill/>
          <a:ln w="9525">
            <a:noFill/>
            <a:miter lim="800000"/>
            <a:headEnd/>
            <a:tailEnd/>
          </a:ln>
        </p:spPr>
        <p:txBody>
          <a:bodyPr lIns="101846" tIns="50923" rIns="101846" bIns="50923"/>
          <a:lstStyle/>
          <a:p>
            <a:pPr algn="ctr" defTabSz="1019175"/>
            <a:r>
              <a:rPr lang="en-US" b="1" dirty="0">
                <a:solidFill>
                  <a:srgbClr val="FFFFFF"/>
                </a:solidFill>
                <a:latin typeface="Calibri"/>
                <a:ea typeface="ＭＳ Ｐゴシック"/>
                <a:cs typeface="ＭＳ Ｐゴシック"/>
              </a:rPr>
              <a:t>At-Risk Behavior</a:t>
            </a:r>
            <a:endParaRPr lang="en-US" b="1" dirty="0">
              <a:solidFill>
                <a:prstClr val="black"/>
              </a:solidFill>
              <a:latin typeface="Calibri"/>
              <a:ea typeface="ＭＳ Ｐゴシック"/>
              <a:cs typeface="ＭＳ Ｐゴシック"/>
            </a:endParaRPr>
          </a:p>
        </p:txBody>
      </p:sp>
      <p:sp>
        <p:nvSpPr>
          <p:cNvPr id="28" name="Rectangle 27"/>
          <p:cNvSpPr/>
          <p:nvPr/>
        </p:nvSpPr>
        <p:spPr>
          <a:xfrm>
            <a:off x="5901164" y="1919227"/>
            <a:ext cx="2537765" cy="279560"/>
          </a:xfrm>
          <a:prstGeom prst="rect">
            <a:avLst/>
          </a:prstGeom>
          <a:solidFill>
            <a:schemeClr val="accent1"/>
          </a:solidFill>
          <a:ln w="1270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endParaRPr>
          </a:p>
        </p:txBody>
      </p:sp>
      <p:sp>
        <p:nvSpPr>
          <p:cNvPr id="30" name="Rectangle 23"/>
          <p:cNvSpPr>
            <a:spLocks noChangeArrowheads="1"/>
          </p:cNvSpPr>
          <p:nvPr/>
        </p:nvSpPr>
        <p:spPr bwMode="auto">
          <a:xfrm>
            <a:off x="5920695" y="2241825"/>
            <a:ext cx="2499355" cy="754360"/>
          </a:xfrm>
          <a:prstGeom prst="rect">
            <a:avLst/>
          </a:prstGeom>
          <a:solidFill>
            <a:schemeClr val="accent1">
              <a:lumMod val="20000"/>
              <a:lumOff val="80000"/>
              <a:alpha val="90000"/>
            </a:schemeClr>
          </a:solidFill>
          <a:ln w="12700">
            <a:solidFill>
              <a:schemeClr val="accent1">
                <a:shade val="5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t"/>
          <a:lstStyle/>
          <a:p>
            <a:pPr defTabSz="914400"/>
            <a:endParaRPr lang="en-US">
              <a:solidFill>
                <a:prstClr val="black">
                  <a:hueOff val="0"/>
                  <a:satOff val="0"/>
                  <a:lumOff val="0"/>
                  <a:alphaOff val="0"/>
                </a:prstClr>
              </a:solidFill>
              <a:ea typeface="ＭＳ Ｐゴシック"/>
              <a:cs typeface="ＭＳ Ｐゴシック"/>
            </a:endParaRPr>
          </a:p>
        </p:txBody>
      </p:sp>
      <p:sp>
        <p:nvSpPr>
          <p:cNvPr id="31" name="Text Box 24"/>
          <p:cNvSpPr txBox="1">
            <a:spLocks noChangeArrowheads="1"/>
          </p:cNvSpPr>
          <p:nvPr/>
        </p:nvSpPr>
        <p:spPr bwMode="auto">
          <a:xfrm>
            <a:off x="5931385" y="1873895"/>
            <a:ext cx="2497954" cy="288759"/>
          </a:xfrm>
          <a:prstGeom prst="rect">
            <a:avLst/>
          </a:prstGeom>
          <a:noFill/>
          <a:ln w="9525">
            <a:noFill/>
            <a:miter lim="800000"/>
            <a:headEnd/>
            <a:tailEnd/>
          </a:ln>
        </p:spPr>
        <p:txBody>
          <a:bodyPr lIns="101846" tIns="50923" rIns="101846" bIns="50923"/>
          <a:lstStyle/>
          <a:p>
            <a:pPr algn="ctr" defTabSz="1019175"/>
            <a:r>
              <a:rPr lang="en-US" b="1" dirty="0">
                <a:solidFill>
                  <a:srgbClr val="FFFFFF"/>
                </a:solidFill>
                <a:latin typeface="Calibri"/>
                <a:ea typeface="ＭＳ Ｐゴシック"/>
                <a:cs typeface="ＭＳ Ｐゴシック"/>
              </a:rPr>
              <a:t>Reckless Behavior</a:t>
            </a:r>
            <a:endParaRPr lang="en-US" b="1" dirty="0">
              <a:solidFill>
                <a:prstClr val="black"/>
              </a:solidFill>
              <a:latin typeface="Calibri"/>
              <a:ea typeface="ＭＳ Ｐゴシック"/>
              <a:cs typeface="ＭＳ Ｐゴシック"/>
            </a:endParaRPr>
          </a:p>
        </p:txBody>
      </p:sp>
      <p:sp>
        <p:nvSpPr>
          <p:cNvPr id="32" name="Text Box 21"/>
          <p:cNvSpPr txBox="1">
            <a:spLocks noChangeArrowheads="1"/>
          </p:cNvSpPr>
          <p:nvPr/>
        </p:nvSpPr>
        <p:spPr bwMode="auto">
          <a:xfrm>
            <a:off x="6049960" y="2185417"/>
            <a:ext cx="2252313" cy="850392"/>
          </a:xfrm>
          <a:prstGeom prst="rect">
            <a:avLst/>
          </a:prstGeom>
          <a:noFill/>
          <a:ln w="9525">
            <a:noFill/>
            <a:miter lim="800000"/>
            <a:headEnd/>
            <a:tailEnd/>
          </a:ln>
        </p:spPr>
        <p:txBody>
          <a:bodyPr lIns="101846" tIns="50923" rIns="101846" bIns="50923"/>
          <a:lstStyle/>
          <a:p>
            <a:pPr algn="ctr" defTabSz="1019175"/>
            <a:r>
              <a:rPr lang="en-US" sz="1600" b="1" i="1" u="sng" dirty="0">
                <a:solidFill>
                  <a:prstClr val="black"/>
                </a:solidFill>
                <a:latin typeface="Calibri"/>
                <a:ea typeface="ＭＳ Ｐゴシック"/>
                <a:cs typeface="ＭＳ Ｐゴシック"/>
              </a:rPr>
              <a:t>Choice</a:t>
            </a:r>
            <a:r>
              <a:rPr lang="en-US" sz="1600" b="1" i="1" dirty="0">
                <a:solidFill>
                  <a:srgbClr val="376092"/>
                </a:solidFill>
                <a:latin typeface="Calibri"/>
                <a:ea typeface="ＭＳ Ｐゴシック"/>
                <a:cs typeface="ＭＳ Ｐゴシック"/>
              </a:rPr>
              <a:t>: </a:t>
            </a:r>
            <a:r>
              <a:rPr lang="en-US" sz="1600" i="1" dirty="0">
                <a:solidFill>
                  <a:srgbClr val="002060"/>
                </a:solidFill>
                <a:latin typeface="Calibri"/>
                <a:ea typeface="ＭＳ Ｐゴシック"/>
                <a:cs typeface="ＭＳ Ｐゴシック"/>
              </a:rPr>
              <a:t>Conscious Disregard of Substantial and Unjustifiable Risk</a:t>
            </a:r>
          </a:p>
          <a:p>
            <a:pPr algn="ctr" defTabSz="1019175"/>
            <a:endParaRPr lang="en-US" sz="1600" i="1" dirty="0">
              <a:solidFill>
                <a:srgbClr val="376092"/>
              </a:solidFill>
              <a:latin typeface="Calibri"/>
              <a:ea typeface="ＭＳ Ｐゴシック"/>
              <a:cs typeface="ＭＳ Ｐゴシック"/>
            </a:endParaRPr>
          </a:p>
        </p:txBody>
      </p:sp>
      <p:sp>
        <p:nvSpPr>
          <p:cNvPr id="33" name="Rectangle 32"/>
          <p:cNvSpPr/>
          <p:nvPr/>
        </p:nvSpPr>
        <p:spPr>
          <a:xfrm>
            <a:off x="5975507" y="4174002"/>
            <a:ext cx="2492944" cy="1802083"/>
          </a:xfrm>
          <a:prstGeom prst="rect">
            <a:avLst/>
          </a:prstGeom>
          <a:solidFill>
            <a:srgbClr val="F0F5F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35" name="TextBox 34"/>
          <p:cNvSpPr txBox="1"/>
          <p:nvPr/>
        </p:nvSpPr>
        <p:spPr>
          <a:xfrm>
            <a:off x="6039619" y="4200303"/>
            <a:ext cx="2409581" cy="1569660"/>
          </a:xfrm>
          <a:prstGeom prst="rect">
            <a:avLst/>
          </a:prstGeom>
          <a:noFill/>
        </p:spPr>
        <p:txBody>
          <a:bodyPr wrap="square" rtlCol="0">
            <a:spAutoFit/>
          </a:bodyPr>
          <a:lstStyle/>
          <a:p>
            <a:pPr marL="173038" indent="-173038" defTabSz="914400">
              <a:buFont typeface="Arial" pitchFamily="34" charset="0"/>
              <a:buChar char="•"/>
            </a:pPr>
            <a:r>
              <a:rPr lang="en-US" sz="1600" dirty="0">
                <a:solidFill>
                  <a:srgbClr val="002060"/>
                </a:solidFill>
                <a:latin typeface="Calibri" pitchFamily="34" charset="0"/>
                <a:ea typeface="MS PGothic" pitchFamily="34" charset="-128"/>
              </a:rPr>
              <a:t>Confirm that behavioral expectations and </a:t>
            </a:r>
            <a:r>
              <a:rPr lang="en-US" sz="1600" b="1" dirty="0">
                <a:solidFill>
                  <a:prstClr val="black"/>
                </a:solidFill>
                <a:latin typeface="Calibri" pitchFamily="34" charset="0"/>
                <a:ea typeface="MS PGothic" pitchFamily="34" charset="-128"/>
              </a:rPr>
              <a:t>consequences </a:t>
            </a:r>
            <a:r>
              <a:rPr lang="en-US" sz="1600" dirty="0">
                <a:solidFill>
                  <a:srgbClr val="002060"/>
                </a:solidFill>
                <a:latin typeface="Calibri" pitchFamily="34" charset="0"/>
                <a:ea typeface="MS PGothic" pitchFamily="34" charset="-128"/>
              </a:rPr>
              <a:t>of not following expectations were clearly communicated</a:t>
            </a:r>
          </a:p>
        </p:txBody>
      </p:sp>
      <p:sp>
        <p:nvSpPr>
          <p:cNvPr id="36" name="Right Arrow 35"/>
          <p:cNvSpPr/>
          <p:nvPr/>
        </p:nvSpPr>
        <p:spPr>
          <a:xfrm rot="5400000">
            <a:off x="6866514" y="3399971"/>
            <a:ext cx="554348" cy="423241"/>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cxnSp>
        <p:nvCxnSpPr>
          <p:cNvPr id="37" name="Straight Connector 36"/>
          <p:cNvCxnSpPr>
            <a:cxnSpLocks noChangeShapeType="1"/>
          </p:cNvCxnSpPr>
          <p:nvPr/>
        </p:nvCxnSpPr>
        <p:spPr bwMode="auto">
          <a:xfrm>
            <a:off x="737616" y="1328928"/>
            <a:ext cx="7696200" cy="1588"/>
          </a:xfrm>
          <a:prstGeom prst="line">
            <a:avLst/>
          </a:prstGeom>
          <a:noFill/>
          <a:ln w="38100">
            <a:solidFill>
              <a:schemeClr val="accent1"/>
            </a:solidFill>
            <a:round/>
            <a:headEnd/>
            <a:tailEnd/>
          </a:ln>
          <a:effectLst>
            <a:outerShdw blurRad="40000" dist="20000" dir="5400000" rotWithShape="0">
              <a:srgbClr val="808080">
                <a:alpha val="37999"/>
              </a:srgbClr>
            </a:outerShdw>
          </a:effectLst>
          <a:extLst/>
        </p:spPr>
      </p:cxnSp>
      <p:pic>
        <p:nvPicPr>
          <p:cNvPr id="38"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Tree>
    <p:extLst>
      <p:ext uri="{BB962C8B-B14F-4D97-AF65-F5344CB8AC3E}">
        <p14:creationId xmlns:p14="http://schemas.microsoft.com/office/powerpoint/2010/main" val="3264014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defRPr/>
            </a:pPr>
            <a:r>
              <a:rPr lang="en-US" sz="4000" dirty="0"/>
              <a:t>Human Error</a:t>
            </a:r>
          </a:p>
        </p:txBody>
      </p:sp>
      <p:sp>
        <p:nvSpPr>
          <p:cNvPr id="5" name="Content Placeholder 4"/>
          <p:cNvSpPr>
            <a:spLocks noGrp="1"/>
          </p:cNvSpPr>
          <p:nvPr>
            <p:ph sz="half" idx="1"/>
          </p:nvPr>
        </p:nvSpPr>
        <p:spPr>
          <a:xfrm>
            <a:off x="457200" y="1600201"/>
            <a:ext cx="4935416" cy="4525963"/>
          </a:xfrm>
        </p:spPr>
        <p:txBody>
          <a:bodyPr/>
          <a:lstStyle/>
          <a:p>
            <a:r>
              <a:rPr lang="en-US" dirty="0"/>
              <a:t>Human Error is not a “Cause,” it is a consequence associated with other factors:</a:t>
            </a:r>
          </a:p>
          <a:p>
            <a:pPr lvl="1"/>
            <a:r>
              <a:rPr lang="en-US" sz="2000" dirty="0"/>
              <a:t>Were there </a:t>
            </a:r>
            <a:r>
              <a:rPr lang="en-US" sz="2000" b="1" u="sng" dirty="0">
                <a:solidFill>
                  <a:schemeClr val="tx2"/>
                </a:solidFill>
              </a:rPr>
              <a:t>personal performance factors</a:t>
            </a:r>
            <a:r>
              <a:rPr lang="en-US" sz="2000" dirty="0"/>
              <a:t>, like fatigue, distraction, or environment that contributed?</a:t>
            </a:r>
          </a:p>
          <a:p>
            <a:pPr lvl="1"/>
            <a:r>
              <a:rPr lang="en-US" sz="2000" dirty="0"/>
              <a:t>Did the </a:t>
            </a:r>
            <a:r>
              <a:rPr lang="en-US" sz="2000" b="1" u="sng" dirty="0">
                <a:solidFill>
                  <a:schemeClr val="tx2"/>
                </a:solidFill>
              </a:rPr>
              <a:t>system</a:t>
            </a:r>
            <a:r>
              <a:rPr lang="en-US" sz="2000" dirty="0"/>
              <a:t> contribute to the employee’s choice?</a:t>
            </a:r>
          </a:p>
          <a:p>
            <a:pPr lvl="1"/>
            <a:r>
              <a:rPr lang="en-US" sz="2000" dirty="0"/>
              <a:t>Did the person make an </a:t>
            </a:r>
            <a:r>
              <a:rPr lang="en-US" sz="2000" b="1" u="sng" dirty="0">
                <a:solidFill>
                  <a:schemeClr val="tx2"/>
                </a:solidFill>
              </a:rPr>
              <a:t>at-risk choice </a:t>
            </a:r>
            <a:r>
              <a:rPr lang="en-US" sz="2000" dirty="0"/>
              <a:t>that increased the possibility that an inadvertent error might occur?</a:t>
            </a:r>
          </a:p>
          <a:p>
            <a:pPr lvl="1"/>
            <a:endParaRPr lang="en-US" sz="2000" dirty="0"/>
          </a:p>
          <a:p>
            <a:endParaRPr lang="en-US" dirty="0"/>
          </a:p>
        </p:txBody>
      </p:sp>
      <p:pic>
        <p:nvPicPr>
          <p:cNvPr id="7" name="Picture 2" descr="http://analysis.nuclearenergyinsider.com/sites/default/files/imagecache/span-7/opps.jpg"/>
          <p:cNvPicPr>
            <a:picLocks noChangeAspect="1" noChangeArrowheads="1"/>
          </p:cNvPicPr>
          <p:nvPr/>
        </p:nvPicPr>
        <p:blipFill>
          <a:blip r:embed="rId3" cstate="print"/>
          <a:srcRect/>
          <a:stretch>
            <a:fillRect/>
          </a:stretch>
        </p:blipFill>
        <p:spPr bwMode="auto">
          <a:xfrm>
            <a:off x="5795932" y="2329962"/>
            <a:ext cx="2951926" cy="3065463"/>
          </a:xfrm>
          <a:prstGeom prst="rect">
            <a:avLst/>
          </a:prstGeom>
          <a:noFill/>
        </p:spPr>
      </p:pic>
      <p:pic>
        <p:nvPicPr>
          <p:cNvPr id="6" name="Picture 2" descr="C:\Users\mrw26\Desktop\BH BWFH Logo.jpg"/>
          <p:cNvPicPr>
            <a:picLocks noChangeAspect="1" noChangeArrowheads="1"/>
          </p:cNvPicPr>
          <p:nvPr/>
        </p:nvPicPr>
        <p:blipFill>
          <a:blip r:embed="rId4" cstate="print"/>
          <a:srcRect/>
          <a:stretch>
            <a:fillRect/>
          </a:stretch>
        </p:blipFill>
        <p:spPr bwMode="auto">
          <a:xfrm>
            <a:off x="152400" y="76200"/>
            <a:ext cx="1537607" cy="381000"/>
          </a:xfrm>
          <a:prstGeom prst="rect">
            <a:avLst/>
          </a:prstGeom>
          <a:noFill/>
        </p:spPr>
      </p:pic>
      <p:sp>
        <p:nvSpPr>
          <p:cNvPr id="3" name="Slide Number Placeholder 2"/>
          <p:cNvSpPr>
            <a:spLocks noGrp="1"/>
          </p:cNvSpPr>
          <p:nvPr>
            <p:ph type="sldNum" sz="quarter" idx="12"/>
          </p:nvPr>
        </p:nvSpPr>
        <p:spPr/>
        <p:txBody>
          <a:bodyPr/>
          <a:lstStyle/>
          <a:p>
            <a:pPr>
              <a:defRPr/>
            </a:pPr>
            <a:fld id="{21C644AA-FDE3-4A5C-BD08-052E4195189D}" type="slidenum">
              <a:rPr lang="en-US" smtClean="0"/>
              <a:pPr>
                <a:defRPr/>
              </a:pPr>
              <a:t>19</a:t>
            </a:fld>
            <a:endParaRPr lang="en-US"/>
          </a:p>
        </p:txBody>
      </p:sp>
    </p:spTree>
    <p:extLst>
      <p:ext uri="{BB962C8B-B14F-4D97-AF65-F5344CB8AC3E}">
        <p14:creationId xmlns:p14="http://schemas.microsoft.com/office/powerpoint/2010/main" val="1778907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defRPr/>
            </a:pPr>
            <a:r>
              <a:rPr lang="en-US" sz="4000" dirty="0"/>
              <a:t>At-Risk Behavior</a:t>
            </a:r>
          </a:p>
        </p:txBody>
      </p:sp>
      <p:sp>
        <p:nvSpPr>
          <p:cNvPr id="3" name="Content Placeholder 2"/>
          <p:cNvSpPr>
            <a:spLocks noGrp="1"/>
          </p:cNvSpPr>
          <p:nvPr>
            <p:ph sz="half" idx="1"/>
          </p:nvPr>
        </p:nvSpPr>
        <p:spPr>
          <a:xfrm>
            <a:off x="457199" y="1600201"/>
            <a:ext cx="5158155" cy="4525963"/>
          </a:xfrm>
        </p:spPr>
        <p:txBody>
          <a:bodyPr/>
          <a:lstStyle/>
          <a:p>
            <a:r>
              <a:rPr lang="en-US" dirty="0"/>
              <a:t>Our largest bucket</a:t>
            </a:r>
          </a:p>
          <a:p>
            <a:r>
              <a:rPr lang="en-US" dirty="0"/>
              <a:t>Why? We don’t see the risk</a:t>
            </a:r>
          </a:p>
          <a:p>
            <a:pPr marL="0" indent="0">
              <a:buNone/>
            </a:pPr>
            <a:r>
              <a:rPr lang="en-US" dirty="0"/>
              <a:t>                We “think we’re safe”</a:t>
            </a:r>
          </a:p>
          <a:p>
            <a:pPr lvl="1"/>
            <a:r>
              <a:rPr lang="en-US" sz="2000" dirty="0"/>
              <a:t>Managing competing priorities</a:t>
            </a:r>
          </a:p>
          <a:p>
            <a:pPr lvl="1"/>
            <a:r>
              <a:rPr lang="en-US" sz="2000" dirty="0"/>
              <a:t>Short on resources, staffing</a:t>
            </a:r>
          </a:p>
          <a:p>
            <a:pPr lvl="1"/>
            <a:r>
              <a:rPr lang="en-US" sz="2000" dirty="0"/>
              <a:t>Unusual or difficult circumstances </a:t>
            </a:r>
          </a:p>
          <a:p>
            <a:pPr lvl="1"/>
            <a:r>
              <a:rPr lang="en-US" sz="2000" dirty="0"/>
              <a:t>Shortcuts, cutting corners</a:t>
            </a:r>
          </a:p>
          <a:p>
            <a:pPr lvl="1"/>
            <a:r>
              <a:rPr lang="en-US" sz="2000" dirty="0"/>
              <a:t>Staff never had a undesired outcome with work-around</a:t>
            </a:r>
          </a:p>
          <a:p>
            <a:pPr lvl="1"/>
            <a:r>
              <a:rPr lang="en-US" sz="2000" dirty="0"/>
              <a:t>Lack of “good” rule enforcement</a:t>
            </a:r>
          </a:p>
          <a:p>
            <a:pPr lvl="1"/>
            <a:r>
              <a:rPr lang="en-US" sz="2000" dirty="0"/>
              <a:t>New workers see and adopt “routine” violations</a:t>
            </a:r>
          </a:p>
          <a:p>
            <a:endParaRPr lang="en-US" dirty="0"/>
          </a:p>
        </p:txBody>
      </p:sp>
      <p:pic>
        <p:nvPicPr>
          <p:cNvPr id="6" name="Picture 4" descr="File:Balanced scale of Justice.svg">
            <a:hlinkClick r:id="rId2"/>
          </p:cNvPr>
          <p:cNvPicPr>
            <a:picLocks noChangeAspect="1" noChangeArrowheads="1"/>
          </p:cNvPicPr>
          <p:nvPr/>
        </p:nvPicPr>
        <p:blipFill>
          <a:blip r:embed="rId3" cstate="print"/>
          <a:srcRect/>
          <a:stretch>
            <a:fillRect/>
          </a:stretch>
        </p:blipFill>
        <p:spPr bwMode="auto">
          <a:xfrm>
            <a:off x="5744307" y="2560029"/>
            <a:ext cx="3232149" cy="2538336"/>
          </a:xfrm>
          <a:prstGeom prst="rect">
            <a:avLst/>
          </a:prstGeom>
          <a:noFill/>
        </p:spPr>
      </p:pic>
      <p:pic>
        <p:nvPicPr>
          <p:cNvPr id="7" name="Picture 2" descr="C:\Users\mrw26\Desktop\BH BWFH Logo.jpg"/>
          <p:cNvPicPr>
            <a:picLocks noChangeAspect="1" noChangeArrowheads="1"/>
          </p:cNvPicPr>
          <p:nvPr/>
        </p:nvPicPr>
        <p:blipFill>
          <a:blip r:embed="rId4" cstate="print"/>
          <a:srcRect/>
          <a:stretch>
            <a:fillRect/>
          </a:stretch>
        </p:blipFill>
        <p:spPr bwMode="auto">
          <a:xfrm>
            <a:off x="152400" y="76200"/>
            <a:ext cx="1537607" cy="381000"/>
          </a:xfrm>
          <a:prstGeom prst="rect">
            <a:avLst/>
          </a:prstGeom>
          <a:noFill/>
        </p:spPr>
      </p:pic>
      <p:sp>
        <p:nvSpPr>
          <p:cNvPr id="4" name="Slide Number Placeholder 3"/>
          <p:cNvSpPr>
            <a:spLocks noGrp="1"/>
          </p:cNvSpPr>
          <p:nvPr>
            <p:ph type="sldNum" sz="quarter" idx="12"/>
          </p:nvPr>
        </p:nvSpPr>
        <p:spPr/>
        <p:txBody>
          <a:bodyPr/>
          <a:lstStyle/>
          <a:p>
            <a:pPr>
              <a:defRPr/>
            </a:pPr>
            <a:fld id="{21C644AA-FDE3-4A5C-BD08-052E4195189D}" type="slidenum">
              <a:rPr lang="en-US" smtClean="0"/>
              <a:pPr>
                <a:defRPr/>
              </a:pPr>
              <a:t>20</a:t>
            </a:fld>
            <a:endParaRPr lang="en-US"/>
          </a:p>
        </p:txBody>
      </p:sp>
    </p:spTree>
    <p:extLst>
      <p:ext uri="{BB962C8B-B14F-4D97-AF65-F5344CB8AC3E}">
        <p14:creationId xmlns:p14="http://schemas.microsoft.com/office/powerpoint/2010/main" val="944894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066800"/>
          </a:xfrm>
        </p:spPr>
        <p:txBody>
          <a:bodyPr/>
          <a:lstStyle/>
          <a:p>
            <a:pPr>
              <a:defRPr/>
            </a:pPr>
            <a:r>
              <a:rPr lang="en-US" sz="4000" dirty="0"/>
              <a:t>Just Culture in Safety Reporting</a:t>
            </a:r>
          </a:p>
        </p:txBody>
      </p:sp>
      <p:pic>
        <p:nvPicPr>
          <p:cNvPr id="4" name="Picture 2"/>
          <p:cNvPicPr>
            <a:picLocks noGrp="1" noChangeAspect="1" noChangeArrowheads="1"/>
          </p:cNvPicPr>
          <p:nvPr>
            <p:ph idx="1"/>
          </p:nvPr>
        </p:nvPicPr>
        <p:blipFill>
          <a:blip r:embed="rId3" cstate="print"/>
          <a:srcRect/>
          <a:stretch>
            <a:fillRect/>
          </a:stretch>
        </p:blipFill>
        <p:spPr bwMode="auto">
          <a:xfrm>
            <a:off x="2344271" y="1524000"/>
            <a:ext cx="4455459" cy="5410199"/>
          </a:xfrm>
          <a:prstGeom prst="rect">
            <a:avLst/>
          </a:prstGeom>
          <a:noFill/>
          <a:ln w="9525">
            <a:solidFill>
              <a:schemeClr val="tx1"/>
            </a:solidFill>
            <a:miter lim="800000"/>
            <a:headEnd/>
            <a:tailEnd/>
          </a:ln>
        </p:spPr>
      </p:pic>
      <p:pic>
        <p:nvPicPr>
          <p:cNvPr id="7" name="Picture 2" descr="C:\Users\mrw26\Desktop\BH BWFH Logo.jpg"/>
          <p:cNvPicPr>
            <a:picLocks noChangeAspect="1" noChangeArrowheads="1"/>
          </p:cNvPicPr>
          <p:nvPr/>
        </p:nvPicPr>
        <p:blipFill>
          <a:blip r:embed="rId4" cstate="print"/>
          <a:srcRect/>
          <a:stretch>
            <a:fillRect/>
          </a:stretch>
        </p:blipFill>
        <p:spPr bwMode="auto">
          <a:xfrm>
            <a:off x="152400" y="76200"/>
            <a:ext cx="1537607" cy="381000"/>
          </a:xfrm>
          <a:prstGeom prst="rect">
            <a:avLst/>
          </a:prstGeom>
          <a:noFill/>
        </p:spPr>
      </p:pic>
      <p:sp>
        <p:nvSpPr>
          <p:cNvPr id="5" name="Slide Number Placeholder 4"/>
          <p:cNvSpPr>
            <a:spLocks noGrp="1"/>
          </p:cNvSpPr>
          <p:nvPr>
            <p:ph type="sldNum" sz="quarter" idx="12"/>
          </p:nvPr>
        </p:nvSpPr>
        <p:spPr/>
        <p:txBody>
          <a:bodyPr/>
          <a:lstStyle/>
          <a:p>
            <a:pPr>
              <a:defRPr/>
            </a:pPr>
            <a:fld id="{55AE4E9F-EECD-49E0-81B2-7346166CD391}" type="slidenum">
              <a:rPr lang="en-US" smtClean="0"/>
              <a:pPr>
                <a:defRPr/>
              </a:pPr>
              <a:t>21</a:t>
            </a:fld>
            <a:endParaRPr lang="en-US"/>
          </a:p>
        </p:txBody>
      </p:sp>
    </p:spTree>
    <p:extLst>
      <p:ext uri="{BB962C8B-B14F-4D97-AF65-F5344CB8AC3E}">
        <p14:creationId xmlns:p14="http://schemas.microsoft.com/office/powerpoint/2010/main" val="1750894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3467099" y="3593123"/>
            <a:ext cx="2286000" cy="1055077"/>
            <a:chOff x="3768971" y="2295896"/>
            <a:chExt cx="1606054" cy="1273416"/>
          </a:xfrm>
        </p:grpSpPr>
        <p:sp>
          <p:nvSpPr>
            <p:cNvPr id="11" name="Rounded Rectangle 10"/>
            <p:cNvSpPr/>
            <p:nvPr/>
          </p:nvSpPr>
          <p:spPr>
            <a:xfrm>
              <a:off x="3768971" y="2295896"/>
              <a:ext cx="1606054" cy="1273416"/>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Rounded Rectangle 4"/>
            <p:cNvSpPr/>
            <p:nvPr/>
          </p:nvSpPr>
          <p:spPr>
            <a:xfrm>
              <a:off x="3806269" y="2333193"/>
              <a:ext cx="1531460" cy="11988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u="sng" kern="1200" dirty="0">
                  <a:solidFill>
                    <a:schemeClr val="tx1"/>
                  </a:solidFill>
                </a:rPr>
                <a:t>Review of algorithm </a:t>
              </a:r>
              <a:endParaRPr lang="en-US" sz="300" kern="1200" dirty="0"/>
            </a:p>
            <a:p>
              <a:pPr lvl="0" algn="ctr" defTabSz="533400">
                <a:lnSpc>
                  <a:spcPct val="90000"/>
                </a:lnSpc>
                <a:spcBef>
                  <a:spcPct val="0"/>
                </a:spcBef>
                <a:spcAft>
                  <a:spcPct val="35000"/>
                </a:spcAft>
              </a:pPr>
              <a:r>
                <a:rPr lang="en-US" sz="1050" kern="1200" dirty="0"/>
                <a:t>Includes staff from: Just Culture Committee &amp; Director/Manager involved</a:t>
              </a:r>
            </a:p>
          </p:txBody>
        </p:sp>
      </p:grpSp>
      <p:grpSp>
        <p:nvGrpSpPr>
          <p:cNvPr id="3" name="Group 12"/>
          <p:cNvGrpSpPr/>
          <p:nvPr/>
        </p:nvGrpSpPr>
        <p:grpSpPr>
          <a:xfrm>
            <a:off x="2400299" y="1676400"/>
            <a:ext cx="4343400" cy="609600"/>
            <a:chOff x="-52540" y="2495549"/>
            <a:chExt cx="1343776" cy="1752600"/>
          </a:xfrm>
        </p:grpSpPr>
        <p:sp>
          <p:nvSpPr>
            <p:cNvPr id="14" name="Rounded Rectangle 13"/>
            <p:cNvSpPr/>
            <p:nvPr/>
          </p:nvSpPr>
          <p:spPr>
            <a:xfrm>
              <a:off x="-52540" y="2495549"/>
              <a:ext cx="1343776" cy="175260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Rounded Rectangle 4"/>
            <p:cNvSpPr/>
            <p:nvPr/>
          </p:nvSpPr>
          <p:spPr>
            <a:xfrm>
              <a:off x="-13181" y="2495549"/>
              <a:ext cx="1265060" cy="16738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200" kern="1200" dirty="0"/>
                <a:t>“Would you like a Just Culture Consult for this Incident?” </a:t>
              </a:r>
            </a:p>
            <a:p>
              <a:pPr lvl="0" algn="ctr" defTabSz="622300">
                <a:lnSpc>
                  <a:spcPct val="90000"/>
                </a:lnSpc>
                <a:spcBef>
                  <a:spcPct val="0"/>
                </a:spcBef>
                <a:spcAft>
                  <a:spcPct val="35000"/>
                </a:spcAft>
              </a:pPr>
              <a:r>
                <a:rPr lang="en-US" sz="1200" kern="1200" dirty="0"/>
                <a:t>Response: Yes</a:t>
              </a:r>
            </a:p>
          </p:txBody>
        </p:sp>
      </p:grpSp>
      <p:grpSp>
        <p:nvGrpSpPr>
          <p:cNvPr id="4" name="Group 15"/>
          <p:cNvGrpSpPr/>
          <p:nvPr/>
        </p:nvGrpSpPr>
        <p:grpSpPr>
          <a:xfrm>
            <a:off x="3124200" y="2438400"/>
            <a:ext cx="3048000" cy="914400"/>
            <a:chOff x="1887685" y="1838324"/>
            <a:chExt cx="1343776" cy="1783422"/>
          </a:xfrm>
        </p:grpSpPr>
        <p:sp>
          <p:nvSpPr>
            <p:cNvPr id="17" name="Rounded Rectangle 16"/>
            <p:cNvSpPr/>
            <p:nvPr/>
          </p:nvSpPr>
          <p:spPr>
            <a:xfrm>
              <a:off x="1887685" y="1838324"/>
              <a:ext cx="1343776" cy="175260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Rounded Rectangle 4"/>
            <p:cNvSpPr/>
            <p:nvPr/>
          </p:nvSpPr>
          <p:spPr>
            <a:xfrm>
              <a:off x="1887685" y="1947863"/>
              <a:ext cx="1311397" cy="16738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200" kern="1200" dirty="0"/>
                <a:t>Initial triage review by Risk Management/Patient Safety. This will lead to a call to the Director /Manager  in area where event reported</a:t>
              </a:r>
            </a:p>
          </p:txBody>
        </p:sp>
      </p:grpSp>
      <p:grpSp>
        <p:nvGrpSpPr>
          <p:cNvPr id="5" name="Group 18"/>
          <p:cNvGrpSpPr/>
          <p:nvPr/>
        </p:nvGrpSpPr>
        <p:grpSpPr>
          <a:xfrm>
            <a:off x="1066799" y="3593123"/>
            <a:ext cx="2286000" cy="1055077"/>
            <a:chOff x="4093068" y="814966"/>
            <a:chExt cx="1620486" cy="1307507"/>
          </a:xfrm>
        </p:grpSpPr>
        <p:sp>
          <p:nvSpPr>
            <p:cNvPr id="20" name="Rounded Rectangle 19"/>
            <p:cNvSpPr/>
            <p:nvPr/>
          </p:nvSpPr>
          <p:spPr>
            <a:xfrm>
              <a:off x="4093068" y="814966"/>
              <a:ext cx="1620486" cy="130750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ounded Rectangle 4"/>
            <p:cNvSpPr/>
            <p:nvPr/>
          </p:nvSpPr>
          <p:spPr>
            <a:xfrm>
              <a:off x="4147084" y="887605"/>
              <a:ext cx="1543894" cy="12309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u="sng" kern="1200" dirty="0">
                  <a:solidFill>
                    <a:schemeClr val="tx1"/>
                  </a:solidFill>
                </a:rPr>
                <a:t>Consult on work with staff involved </a:t>
              </a:r>
              <a:endParaRPr lang="en-US" sz="100" kern="1200" dirty="0"/>
            </a:p>
            <a:p>
              <a:pPr lvl="0" algn="ctr" defTabSz="533400">
                <a:lnSpc>
                  <a:spcPct val="90000"/>
                </a:lnSpc>
                <a:spcBef>
                  <a:spcPct val="0"/>
                </a:spcBef>
                <a:spcAft>
                  <a:spcPct val="35000"/>
                </a:spcAft>
              </a:pPr>
              <a:r>
                <a:rPr lang="en-US" sz="1050" kern="1200" dirty="0"/>
                <a:t>Includes staff from: Just Culture Committee, Human Resources, &amp; Director/Manager involved</a:t>
              </a:r>
            </a:p>
          </p:txBody>
        </p:sp>
      </p:grpSp>
      <p:grpSp>
        <p:nvGrpSpPr>
          <p:cNvPr id="6" name="Group 21"/>
          <p:cNvGrpSpPr/>
          <p:nvPr/>
        </p:nvGrpSpPr>
        <p:grpSpPr>
          <a:xfrm>
            <a:off x="5867400" y="3593123"/>
            <a:ext cx="2286000" cy="1055077"/>
            <a:chOff x="3768972" y="3670096"/>
            <a:chExt cx="1635201" cy="1309698"/>
          </a:xfrm>
        </p:grpSpPr>
        <p:sp>
          <p:nvSpPr>
            <p:cNvPr id="23" name="Rounded Rectangle 22"/>
            <p:cNvSpPr/>
            <p:nvPr/>
          </p:nvSpPr>
          <p:spPr>
            <a:xfrm>
              <a:off x="3768972" y="3670096"/>
              <a:ext cx="1635201" cy="130969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Rounded Rectangle 4"/>
            <p:cNvSpPr/>
            <p:nvPr/>
          </p:nvSpPr>
          <p:spPr>
            <a:xfrm>
              <a:off x="3807332" y="3708456"/>
              <a:ext cx="1558481" cy="12329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u="sng" kern="1200" dirty="0">
                  <a:solidFill>
                    <a:schemeClr val="tx1"/>
                  </a:solidFill>
                </a:rPr>
                <a:t>Collaborative Case Review</a:t>
              </a:r>
              <a:endParaRPr lang="en-US" sz="100" kern="1200" dirty="0"/>
            </a:p>
            <a:p>
              <a:pPr lvl="0" algn="ctr" defTabSz="533400">
                <a:lnSpc>
                  <a:spcPct val="90000"/>
                </a:lnSpc>
                <a:spcBef>
                  <a:spcPct val="0"/>
                </a:spcBef>
                <a:spcAft>
                  <a:spcPct val="35000"/>
                </a:spcAft>
              </a:pPr>
              <a:r>
                <a:rPr lang="en-US" sz="1050" kern="1200" dirty="0"/>
                <a:t>Includes staff from: Just Culture Committee, Risk Management, Director/Manager  and key staff involved</a:t>
              </a:r>
            </a:p>
          </p:txBody>
        </p:sp>
      </p:grpSp>
      <p:grpSp>
        <p:nvGrpSpPr>
          <p:cNvPr id="7" name="Group 24"/>
          <p:cNvGrpSpPr/>
          <p:nvPr/>
        </p:nvGrpSpPr>
        <p:grpSpPr>
          <a:xfrm>
            <a:off x="3428999" y="4917985"/>
            <a:ext cx="2362200" cy="1090092"/>
            <a:chOff x="5912537" y="2267229"/>
            <a:chExt cx="1343776" cy="1456242"/>
          </a:xfrm>
        </p:grpSpPr>
        <p:sp>
          <p:nvSpPr>
            <p:cNvPr id="26" name="Rounded Rectangle 25"/>
            <p:cNvSpPr/>
            <p:nvPr/>
          </p:nvSpPr>
          <p:spPr>
            <a:xfrm>
              <a:off x="5912537" y="2314005"/>
              <a:ext cx="1343776" cy="1409466"/>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Rounded Rectangle 4"/>
            <p:cNvSpPr/>
            <p:nvPr/>
          </p:nvSpPr>
          <p:spPr>
            <a:xfrm>
              <a:off x="5951895" y="2267229"/>
              <a:ext cx="1265060" cy="13307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200" kern="1200" dirty="0"/>
                <a:t>Risk Management/Patient Safety will add any system improvement ideas into the RL field “Just Culture ideas for system improvements”</a:t>
              </a:r>
            </a:p>
          </p:txBody>
        </p:sp>
      </p:grpSp>
      <p:grpSp>
        <p:nvGrpSpPr>
          <p:cNvPr id="8" name="Group 27"/>
          <p:cNvGrpSpPr/>
          <p:nvPr/>
        </p:nvGrpSpPr>
        <p:grpSpPr>
          <a:xfrm>
            <a:off x="3429000" y="6034937"/>
            <a:ext cx="2362200" cy="746862"/>
            <a:chOff x="7793825" y="2616339"/>
            <a:chExt cx="1343776" cy="970921"/>
          </a:xfrm>
        </p:grpSpPr>
        <p:sp>
          <p:nvSpPr>
            <p:cNvPr id="29" name="Rounded Rectangle 28"/>
            <p:cNvSpPr/>
            <p:nvPr/>
          </p:nvSpPr>
          <p:spPr>
            <a:xfrm>
              <a:off x="7793825" y="2794780"/>
              <a:ext cx="1343776" cy="79248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en-US" sz="1200" dirty="0"/>
                <a:t>Trended Just Culture data!</a:t>
              </a:r>
            </a:p>
          </p:txBody>
        </p:sp>
        <p:sp>
          <p:nvSpPr>
            <p:cNvPr id="30" name="Rounded Rectangle 4"/>
            <p:cNvSpPr/>
            <p:nvPr/>
          </p:nvSpPr>
          <p:spPr>
            <a:xfrm>
              <a:off x="7813503" y="2616339"/>
              <a:ext cx="1304418" cy="6325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035" tIns="26035" rIns="26035" bIns="26035" numCol="1" spcCol="1270" anchor="ctr" anchorCtr="0">
              <a:noAutofit/>
            </a:bodyPr>
            <a:lstStyle/>
            <a:p>
              <a:pPr lvl="0" algn="ctr" defTabSz="1822450">
                <a:lnSpc>
                  <a:spcPct val="90000"/>
                </a:lnSpc>
                <a:spcBef>
                  <a:spcPct val="0"/>
                </a:spcBef>
                <a:spcAft>
                  <a:spcPct val="35000"/>
                </a:spcAft>
              </a:pPr>
              <a:endParaRPr lang="en-US" sz="4100" kern="1200"/>
            </a:p>
          </p:txBody>
        </p:sp>
      </p:grpSp>
      <p:cxnSp>
        <p:nvCxnSpPr>
          <p:cNvPr id="36" name="Straight Arrow Connector 35"/>
          <p:cNvCxnSpPr>
            <a:stCxn id="18" idx="2"/>
          </p:cNvCxnSpPr>
          <p:nvPr/>
        </p:nvCxnSpPr>
        <p:spPr>
          <a:xfrm>
            <a:off x="4611479" y="3352800"/>
            <a:ext cx="11933" cy="228600"/>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38" name="Straight Arrow Connector 37"/>
          <p:cNvCxnSpPr/>
          <p:nvPr/>
        </p:nvCxnSpPr>
        <p:spPr>
          <a:xfrm flipH="1">
            <a:off x="3200400" y="3352800"/>
            <a:ext cx="1371600" cy="207159"/>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40" name="Straight Arrow Connector 39"/>
          <p:cNvCxnSpPr/>
          <p:nvPr/>
        </p:nvCxnSpPr>
        <p:spPr>
          <a:xfrm>
            <a:off x="4648200" y="3352800"/>
            <a:ext cx="1295400" cy="228600"/>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47" name="Straight Arrow Connector 46"/>
          <p:cNvCxnSpPr>
            <a:stCxn id="11" idx="2"/>
          </p:cNvCxnSpPr>
          <p:nvPr/>
        </p:nvCxnSpPr>
        <p:spPr>
          <a:xfrm>
            <a:off x="4610099" y="4648200"/>
            <a:ext cx="0" cy="304800"/>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48" name="Straight Arrow Connector 47"/>
          <p:cNvCxnSpPr>
            <a:stCxn id="26" idx="2"/>
            <a:endCxn id="29" idx="0"/>
          </p:cNvCxnSpPr>
          <p:nvPr/>
        </p:nvCxnSpPr>
        <p:spPr>
          <a:xfrm>
            <a:off x="4610099" y="6008077"/>
            <a:ext cx="0" cy="164123"/>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58" name="Straight Arrow Connector 57"/>
          <p:cNvCxnSpPr>
            <a:stCxn id="21" idx="2"/>
          </p:cNvCxnSpPr>
          <p:nvPr/>
        </p:nvCxnSpPr>
        <p:spPr>
          <a:xfrm>
            <a:off x="2231976" y="4645011"/>
            <a:ext cx="1197024" cy="384189"/>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59" name="Straight Arrow Connector 58"/>
          <p:cNvCxnSpPr>
            <a:stCxn id="23" idx="2"/>
          </p:cNvCxnSpPr>
          <p:nvPr/>
        </p:nvCxnSpPr>
        <p:spPr>
          <a:xfrm flipH="1">
            <a:off x="5791200" y="4648200"/>
            <a:ext cx="1219200" cy="381000"/>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
        <p:nvSpPr>
          <p:cNvPr id="33" name="TextBox 32"/>
          <p:cNvSpPr txBox="1"/>
          <p:nvPr/>
        </p:nvSpPr>
        <p:spPr>
          <a:xfrm>
            <a:off x="0" y="0"/>
            <a:ext cx="9372600" cy="1323439"/>
          </a:xfrm>
          <a:prstGeom prst="rect">
            <a:avLst/>
          </a:prstGeom>
          <a:noFill/>
        </p:spPr>
        <p:txBody>
          <a:bodyPr wrap="square" rtlCol="0">
            <a:spAutoFit/>
          </a:bodyPr>
          <a:lstStyle/>
          <a:p>
            <a:pPr algn="ctr" defTabSz="457200" eaLnBrk="0" fontAlgn="base" hangingPunct="0">
              <a:spcBef>
                <a:spcPct val="0"/>
              </a:spcBef>
              <a:spcAft>
                <a:spcPct val="0"/>
              </a:spcAft>
              <a:defRPr/>
            </a:pPr>
            <a:r>
              <a:rPr lang="en-US" sz="4000" i="1" dirty="0">
                <a:solidFill>
                  <a:srgbClr val="376092"/>
                </a:solidFill>
                <a:latin typeface="+mj-lt"/>
                <a:ea typeface="ＭＳ Ｐゴシック" charset="0"/>
                <a:cs typeface="ＭＳ Ｐゴシック" pitchFamily="-111" charset="-128"/>
              </a:rPr>
              <a:t>Triaging Collaborative Just </a:t>
            </a:r>
          </a:p>
          <a:p>
            <a:pPr algn="ctr" defTabSz="457200" eaLnBrk="0" fontAlgn="base" hangingPunct="0">
              <a:spcBef>
                <a:spcPct val="0"/>
              </a:spcBef>
              <a:spcAft>
                <a:spcPct val="0"/>
              </a:spcAft>
              <a:defRPr/>
            </a:pPr>
            <a:r>
              <a:rPr lang="en-US" sz="4000" i="1" dirty="0">
                <a:solidFill>
                  <a:srgbClr val="376092"/>
                </a:solidFill>
                <a:latin typeface="+mj-lt"/>
                <a:ea typeface="ＭＳ Ｐゴシック" charset="0"/>
                <a:cs typeface="ＭＳ Ｐゴシック" pitchFamily="-111" charset="-128"/>
              </a:rPr>
              <a:t>Culture Consult Requests</a:t>
            </a:r>
          </a:p>
        </p:txBody>
      </p:sp>
      <p:cxnSp>
        <p:nvCxnSpPr>
          <p:cNvPr id="32" name="Straight Arrow Connector 31"/>
          <p:cNvCxnSpPr/>
          <p:nvPr/>
        </p:nvCxnSpPr>
        <p:spPr>
          <a:xfrm>
            <a:off x="4572000" y="2244969"/>
            <a:ext cx="0" cy="193431"/>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pic>
        <p:nvPicPr>
          <p:cNvPr id="35"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
        <p:nvSpPr>
          <p:cNvPr id="9" name="Slide Number Placeholder 8"/>
          <p:cNvSpPr>
            <a:spLocks noGrp="1"/>
          </p:cNvSpPr>
          <p:nvPr>
            <p:ph type="sldNum" sz="quarter" idx="12"/>
          </p:nvPr>
        </p:nvSpPr>
        <p:spPr/>
        <p:txBody>
          <a:bodyPr/>
          <a:lstStyle/>
          <a:p>
            <a:pPr>
              <a:defRPr/>
            </a:pPr>
            <a:fld id="{55AE4E9F-EECD-49E0-81B2-7346166CD391}" type="slidenum">
              <a:rPr lang="en-US" smtClean="0"/>
              <a:pPr>
                <a:defRPr/>
              </a:pPr>
              <a:t>22</a:t>
            </a:fld>
            <a:endParaRPr lang="en-US"/>
          </a:p>
        </p:txBody>
      </p:sp>
    </p:spTree>
    <p:extLst>
      <p:ext uri="{BB962C8B-B14F-4D97-AF65-F5344CB8AC3E}">
        <p14:creationId xmlns:p14="http://schemas.microsoft.com/office/powerpoint/2010/main" val="2026447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normAutofit/>
          </a:bodyPr>
          <a:lstStyle/>
          <a:p>
            <a:pPr>
              <a:defRPr/>
            </a:pPr>
            <a:r>
              <a:rPr lang="en-US" sz="4000" dirty="0">
                <a:latin typeface="+mn-lt"/>
              </a:rPr>
              <a:t>Patient Safety Follow-Up</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1295401" y="1507949"/>
            <a:ext cx="6553200" cy="5236220"/>
          </a:xfrm>
          <a:prstGeom prst="rect">
            <a:avLst/>
          </a:prstGeom>
          <a:noFill/>
          <a:ln w="9525">
            <a:solidFill>
              <a:prstClr val="black"/>
            </a:solidFill>
            <a:miter lim="800000"/>
            <a:headEnd/>
            <a:tailEnd/>
          </a:ln>
        </p:spPr>
      </p:pic>
      <p:sp>
        <p:nvSpPr>
          <p:cNvPr id="5" name="Oval 4"/>
          <p:cNvSpPr/>
          <p:nvPr/>
        </p:nvSpPr>
        <p:spPr>
          <a:xfrm>
            <a:off x="3352800" y="5029200"/>
            <a:ext cx="4495800" cy="990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cxnSpLocks noChangeShapeType="1"/>
          </p:cNvCxnSpPr>
          <p:nvPr/>
        </p:nvCxnSpPr>
        <p:spPr bwMode="auto">
          <a:xfrm>
            <a:off x="838200" y="1217612"/>
            <a:ext cx="7696200" cy="1588"/>
          </a:xfrm>
          <a:prstGeom prst="line">
            <a:avLst/>
          </a:prstGeom>
          <a:noFill/>
          <a:ln w="38100">
            <a:solidFill>
              <a:schemeClr val="accent1"/>
            </a:solidFill>
            <a:round/>
            <a:headEnd/>
            <a:tailEnd/>
          </a:ln>
          <a:effectLst>
            <a:outerShdw blurRad="40000" dist="20000" dir="5400000" rotWithShape="0">
              <a:srgbClr val="808080">
                <a:alpha val="37999"/>
              </a:srgbClr>
            </a:outerShdw>
          </a:effectLst>
          <a:extLst/>
        </p:spPr>
      </p:cxnSp>
      <p:pic>
        <p:nvPicPr>
          <p:cNvPr id="9" name="Picture 2" descr="C:\Users\mrw26\Desktop\BH BWFH Logo.jpg"/>
          <p:cNvPicPr>
            <a:picLocks noChangeAspect="1" noChangeArrowheads="1"/>
          </p:cNvPicPr>
          <p:nvPr/>
        </p:nvPicPr>
        <p:blipFill>
          <a:blip r:embed="rId3" cstate="print"/>
          <a:srcRect/>
          <a:stretch>
            <a:fillRect/>
          </a:stretch>
        </p:blipFill>
        <p:spPr bwMode="auto">
          <a:xfrm>
            <a:off x="152400" y="76200"/>
            <a:ext cx="1537607" cy="381000"/>
          </a:xfrm>
          <a:prstGeom prst="rect">
            <a:avLst/>
          </a:prstGeom>
          <a:noFill/>
        </p:spPr>
      </p:pic>
      <p:sp>
        <p:nvSpPr>
          <p:cNvPr id="3" name="Slide Number Placeholder 2"/>
          <p:cNvSpPr>
            <a:spLocks noGrp="1"/>
          </p:cNvSpPr>
          <p:nvPr>
            <p:ph type="sldNum" sz="quarter" idx="12"/>
          </p:nvPr>
        </p:nvSpPr>
        <p:spPr/>
        <p:txBody>
          <a:bodyPr/>
          <a:lstStyle/>
          <a:p>
            <a:pPr>
              <a:defRPr/>
            </a:pPr>
            <a:fld id="{55AE4E9F-EECD-49E0-81B2-7346166CD391}" type="slidenum">
              <a:rPr lang="en-US" smtClean="0"/>
              <a:pPr>
                <a:defRPr/>
              </a:pPr>
              <a:t>23</a:t>
            </a:fld>
            <a:endParaRPr lang="en-US"/>
          </a:p>
        </p:txBody>
      </p:sp>
    </p:spTree>
    <p:extLst>
      <p:ext uri="{BB962C8B-B14F-4D97-AF65-F5344CB8AC3E}">
        <p14:creationId xmlns:p14="http://schemas.microsoft.com/office/powerpoint/2010/main" val="2573517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7788"/>
            <a:ext cx="9144000" cy="1143000"/>
          </a:xfrm>
        </p:spPr>
        <p:txBody>
          <a:bodyPr>
            <a:noAutofit/>
          </a:bodyPr>
          <a:lstStyle/>
          <a:p>
            <a:pPr>
              <a:defRPr/>
            </a:pPr>
            <a:r>
              <a:rPr lang="en-US" sz="4000" dirty="0"/>
              <a:t>Collaborative Case Reviews:</a:t>
            </a:r>
            <a:br>
              <a:rPr lang="en-US" sz="4000" dirty="0"/>
            </a:br>
            <a:r>
              <a:rPr lang="en-US" sz="4000" dirty="0"/>
              <a:t>Using Context to Find Common Themes</a:t>
            </a:r>
          </a:p>
        </p:txBody>
      </p:sp>
      <p:sp>
        <p:nvSpPr>
          <p:cNvPr id="3" name="Content Placeholder 2"/>
          <p:cNvSpPr>
            <a:spLocks noGrp="1"/>
          </p:cNvSpPr>
          <p:nvPr>
            <p:ph idx="1"/>
          </p:nvPr>
        </p:nvSpPr>
        <p:spPr/>
        <p:txBody>
          <a:bodyPr>
            <a:normAutofit fontScale="92500" lnSpcReduction="20000"/>
          </a:bodyPr>
          <a:lstStyle/>
          <a:p>
            <a:r>
              <a:rPr lang="en-US" sz="2600" dirty="0"/>
              <a:t>Dietary aide fails to check 2 patient identifiers before leaving tray in patient’s room and gives wrong tray to patient</a:t>
            </a:r>
          </a:p>
          <a:p>
            <a:endParaRPr lang="en-US" sz="1100" dirty="0"/>
          </a:p>
          <a:p>
            <a:r>
              <a:rPr lang="en-US" sz="2600" dirty="0"/>
              <a:t>Security Officer declines to voice his concern to RN about current monitoring plan regarding risk of elopement</a:t>
            </a:r>
          </a:p>
          <a:p>
            <a:endParaRPr lang="en-US" sz="1100" dirty="0"/>
          </a:p>
          <a:p>
            <a:r>
              <a:rPr lang="en-US" sz="2600" dirty="0"/>
              <a:t>Transporter defers to RN’s request to cancel patient transport to a test despite transporter’s concerns that RN is wrong</a:t>
            </a:r>
          </a:p>
          <a:p>
            <a:endParaRPr lang="en-US" sz="1100" dirty="0"/>
          </a:p>
          <a:p>
            <a:r>
              <a:rPr lang="en-US" sz="2600" dirty="0"/>
              <a:t>RN doesn’t pursue concerns with MD about risk about potential staff injury from patient assault regarding MD’s plan for managing an escalating patient</a:t>
            </a:r>
          </a:p>
          <a:p>
            <a:endParaRPr lang="en-US" sz="1100" dirty="0"/>
          </a:p>
          <a:p>
            <a:r>
              <a:rPr lang="en-US" sz="2600" dirty="0"/>
              <a:t>Circulator doesn’t complete debrief at the end of procedure and miscounts specimens</a:t>
            </a:r>
          </a:p>
        </p:txBody>
      </p:sp>
      <p:pic>
        <p:nvPicPr>
          <p:cNvPr id="4" name="Picture 2" descr="C:\Users\mrw26\Desktop\BH BWFH Logo.jpg"/>
          <p:cNvPicPr>
            <a:picLocks noChangeAspect="1" noChangeArrowheads="1"/>
          </p:cNvPicPr>
          <p:nvPr/>
        </p:nvPicPr>
        <p:blipFill>
          <a:blip r:embed="rId2" cstate="print"/>
          <a:srcRect/>
          <a:stretch>
            <a:fillRect/>
          </a:stretch>
        </p:blipFill>
        <p:spPr bwMode="auto">
          <a:xfrm>
            <a:off x="152400" y="76200"/>
            <a:ext cx="1537607" cy="381000"/>
          </a:xfrm>
          <a:prstGeom prst="rect">
            <a:avLst/>
          </a:prstGeom>
          <a:noFill/>
        </p:spPr>
      </p:pic>
      <p:sp>
        <p:nvSpPr>
          <p:cNvPr id="6" name="Slide Number Placeholder 5"/>
          <p:cNvSpPr>
            <a:spLocks noGrp="1"/>
          </p:cNvSpPr>
          <p:nvPr>
            <p:ph type="sldNum" sz="quarter" idx="12"/>
          </p:nvPr>
        </p:nvSpPr>
        <p:spPr/>
        <p:txBody>
          <a:bodyPr/>
          <a:lstStyle/>
          <a:p>
            <a:pPr>
              <a:defRPr/>
            </a:pPr>
            <a:fld id="{55AE4E9F-EECD-49E0-81B2-7346166CD391}" type="slidenum">
              <a:rPr lang="en-US" smtClean="0"/>
              <a:pPr>
                <a:defRPr/>
              </a:pPr>
              <a:t>24</a:t>
            </a:fld>
            <a:endParaRPr lang="en-US"/>
          </a:p>
        </p:txBody>
      </p:sp>
    </p:spTree>
    <p:extLst>
      <p:ext uri="{BB962C8B-B14F-4D97-AF65-F5344CB8AC3E}">
        <p14:creationId xmlns:p14="http://schemas.microsoft.com/office/powerpoint/2010/main" val="3058711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788"/>
            <a:ext cx="8229600" cy="1674812"/>
          </a:xfrm>
        </p:spPr>
        <p:txBody>
          <a:bodyPr>
            <a:noAutofit/>
          </a:bodyPr>
          <a:lstStyle/>
          <a:p>
            <a:pPr>
              <a:defRPr/>
            </a:pPr>
            <a:r>
              <a:rPr lang="en-US" sz="4000" dirty="0"/>
              <a:t>Appreciating the Power Gradient </a:t>
            </a:r>
            <a:br>
              <a:rPr lang="en-US" sz="4000" dirty="0"/>
            </a:br>
            <a:endParaRPr lang="en-US" sz="4000" dirty="0"/>
          </a:p>
        </p:txBody>
      </p:sp>
      <p:sp>
        <p:nvSpPr>
          <p:cNvPr id="3" name="Content Placeholder 2"/>
          <p:cNvSpPr>
            <a:spLocks noGrp="1"/>
          </p:cNvSpPr>
          <p:nvPr>
            <p:ph idx="1"/>
          </p:nvPr>
        </p:nvSpPr>
        <p:spPr/>
        <p:txBody>
          <a:bodyPr>
            <a:normAutofit/>
          </a:bodyPr>
          <a:lstStyle/>
          <a:p>
            <a:r>
              <a:rPr lang="en-US" sz="2400" dirty="0"/>
              <a:t>What is the Authority/Power Gradient?</a:t>
            </a:r>
          </a:p>
          <a:p>
            <a:pPr lvl="1"/>
            <a:r>
              <a:rPr lang="en-US" sz="2200" dirty="0"/>
              <a:t>Aviation term</a:t>
            </a:r>
          </a:p>
          <a:p>
            <a:pPr lvl="2"/>
            <a:r>
              <a:rPr lang="en-US" sz="2200" dirty="0"/>
              <a:t>Describes a factor that negatively affects communication between two members of a team who hold different positions in the hierarchy</a:t>
            </a:r>
          </a:p>
          <a:p>
            <a:pPr lvl="2"/>
            <a:endParaRPr lang="en-US" sz="1000" dirty="0"/>
          </a:p>
          <a:p>
            <a:pPr lvl="1"/>
            <a:r>
              <a:rPr lang="en-US" sz="2200" dirty="0"/>
              <a:t>Perceived differences in authority/power may inhibit an individual from questioning or challenging another viewed to be in a more senior position</a:t>
            </a:r>
          </a:p>
          <a:p>
            <a:pPr lvl="1"/>
            <a:endParaRPr lang="en-US" sz="1000" dirty="0"/>
          </a:p>
          <a:p>
            <a:pPr lvl="1"/>
            <a:r>
              <a:rPr lang="en-US" sz="2200" dirty="0"/>
              <a:t>Power gradients may contribute to adverse events, decrease reporting and increase the potential harm to staff and patients</a:t>
            </a:r>
          </a:p>
          <a:p>
            <a:pPr lvl="2">
              <a:buNone/>
            </a:pPr>
            <a:endParaRPr lang="en-US" dirty="0"/>
          </a:p>
        </p:txBody>
      </p:sp>
      <p:pic>
        <p:nvPicPr>
          <p:cNvPr id="4" name="Picture 2" descr="C:\Users\mrw26\Desktop\BH BWFH Logo.jpg"/>
          <p:cNvPicPr>
            <a:picLocks noChangeAspect="1" noChangeArrowheads="1"/>
          </p:cNvPicPr>
          <p:nvPr/>
        </p:nvPicPr>
        <p:blipFill>
          <a:blip r:embed="rId2" cstate="print"/>
          <a:srcRect/>
          <a:stretch>
            <a:fillRect/>
          </a:stretch>
        </p:blipFill>
        <p:spPr bwMode="auto">
          <a:xfrm>
            <a:off x="152400" y="76200"/>
            <a:ext cx="1537607" cy="381000"/>
          </a:xfrm>
          <a:prstGeom prst="rect">
            <a:avLst/>
          </a:prstGeom>
          <a:noFill/>
        </p:spPr>
      </p:pic>
      <p:sp>
        <p:nvSpPr>
          <p:cNvPr id="6" name="Slide Number Placeholder 5"/>
          <p:cNvSpPr>
            <a:spLocks noGrp="1"/>
          </p:cNvSpPr>
          <p:nvPr>
            <p:ph type="sldNum" sz="quarter" idx="12"/>
          </p:nvPr>
        </p:nvSpPr>
        <p:spPr/>
        <p:txBody>
          <a:bodyPr/>
          <a:lstStyle/>
          <a:p>
            <a:pPr>
              <a:defRPr/>
            </a:pPr>
            <a:fld id="{55AE4E9F-EECD-49E0-81B2-7346166CD391}" type="slidenum">
              <a:rPr lang="en-US" smtClean="0"/>
              <a:pPr>
                <a:defRPr/>
              </a:pPr>
              <a:t>25</a:t>
            </a:fld>
            <a:endParaRPr lang="en-US"/>
          </a:p>
        </p:txBody>
      </p:sp>
    </p:spTree>
    <p:extLst>
      <p:ext uri="{BB962C8B-B14F-4D97-AF65-F5344CB8AC3E}">
        <p14:creationId xmlns:p14="http://schemas.microsoft.com/office/powerpoint/2010/main" val="2845339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txBox="1">
            <a:spLocks noGrp="1"/>
          </p:cNvSpPr>
          <p:nvPr/>
        </p:nvSpPr>
        <p:spPr>
          <a:xfrm>
            <a:off x="533400" y="6188075"/>
            <a:ext cx="2971800" cy="365125"/>
          </a:xfrm>
          <a:prstGeom prst="rect">
            <a:avLst/>
          </a:prstGeom>
          <a:noFill/>
        </p:spPr>
        <p:txBody>
          <a:bodyPr anchor="ctr"/>
          <a:lstStyle/>
          <a:p>
            <a:pPr algn="ctr" fontAlgn="auto">
              <a:spcBef>
                <a:spcPts val="0"/>
              </a:spcBef>
              <a:spcAft>
                <a:spcPts val="0"/>
              </a:spcAft>
              <a:defRPr/>
            </a:pPr>
            <a:r>
              <a:rPr lang="en-US" sz="1000" i="1" dirty="0">
                <a:solidFill>
                  <a:schemeClr val="bg2">
                    <a:lumMod val="50000"/>
                  </a:schemeClr>
                </a:solidFill>
                <a:latin typeface="+mn-lt"/>
              </a:rPr>
              <a:t>adapted from Liker JK, </a:t>
            </a:r>
            <a:r>
              <a:rPr lang="en-US" sz="1000" i="1" u="sng" dirty="0">
                <a:solidFill>
                  <a:schemeClr val="bg2">
                    <a:lumMod val="50000"/>
                  </a:schemeClr>
                </a:solidFill>
                <a:latin typeface="+mn-lt"/>
              </a:rPr>
              <a:t>The Toyota Way </a:t>
            </a:r>
            <a:r>
              <a:rPr lang="en-US" sz="1000" i="1" u="sng" dirty="0" err="1">
                <a:solidFill>
                  <a:schemeClr val="bg2">
                    <a:lumMod val="50000"/>
                  </a:schemeClr>
                </a:solidFill>
                <a:latin typeface="+mn-lt"/>
              </a:rPr>
              <a:t>Fieldbook</a:t>
            </a:r>
            <a:endParaRPr lang="en-US" sz="1000" i="1" u="sng" dirty="0">
              <a:solidFill>
                <a:schemeClr val="bg2">
                  <a:lumMod val="50000"/>
                </a:schemeClr>
              </a:solidFill>
              <a:latin typeface="+mn-lt"/>
            </a:endParaRPr>
          </a:p>
        </p:txBody>
      </p:sp>
      <p:sp>
        <p:nvSpPr>
          <p:cNvPr id="21507" name="TextBox 5"/>
          <p:cNvSpPr txBox="1">
            <a:spLocks noChangeArrowheads="1"/>
          </p:cNvSpPr>
          <p:nvPr/>
        </p:nvSpPr>
        <p:spPr bwMode="auto">
          <a:xfrm>
            <a:off x="76200" y="1787346"/>
            <a:ext cx="2133600" cy="1200329"/>
          </a:xfrm>
          <a:prstGeom prst="rect">
            <a:avLst/>
          </a:prstGeom>
          <a:noFill/>
          <a:ln w="9525">
            <a:noFill/>
            <a:miter lim="800000"/>
            <a:headEnd/>
            <a:tailEnd/>
          </a:ln>
        </p:spPr>
        <p:txBody>
          <a:bodyPr wrap="square">
            <a:spAutoFit/>
          </a:bodyPr>
          <a:lstStyle/>
          <a:p>
            <a:pPr algn="ctr"/>
            <a:r>
              <a:rPr lang="en-US" dirty="0">
                <a:solidFill>
                  <a:srgbClr val="0070C0"/>
                </a:solidFill>
                <a:latin typeface="Calibri" pitchFamily="34" charset="0"/>
              </a:rPr>
              <a:t>Large complex problems, often multi-disciplinary or multi-departmental</a:t>
            </a:r>
          </a:p>
        </p:txBody>
      </p:sp>
      <p:sp>
        <p:nvSpPr>
          <p:cNvPr id="21508" name="TextBox 6"/>
          <p:cNvSpPr txBox="1">
            <a:spLocks noChangeArrowheads="1"/>
          </p:cNvSpPr>
          <p:nvPr/>
        </p:nvSpPr>
        <p:spPr bwMode="auto">
          <a:xfrm>
            <a:off x="152400" y="3435945"/>
            <a:ext cx="2057400" cy="923330"/>
          </a:xfrm>
          <a:prstGeom prst="rect">
            <a:avLst/>
          </a:prstGeom>
          <a:noFill/>
          <a:ln w="9525">
            <a:noFill/>
            <a:miter lim="800000"/>
            <a:headEnd/>
            <a:tailEnd/>
          </a:ln>
        </p:spPr>
        <p:txBody>
          <a:bodyPr wrap="square">
            <a:spAutoFit/>
          </a:bodyPr>
          <a:lstStyle/>
          <a:p>
            <a:pPr algn="ctr"/>
            <a:r>
              <a:rPr lang="en-US" dirty="0">
                <a:solidFill>
                  <a:srgbClr val="00B050"/>
                </a:solidFill>
                <a:latin typeface="Calibri" pitchFamily="34" charset="0"/>
              </a:rPr>
              <a:t>Medium size problems, within a single department</a:t>
            </a:r>
          </a:p>
        </p:txBody>
      </p:sp>
      <p:sp>
        <p:nvSpPr>
          <p:cNvPr id="21509" name="TextBox 7"/>
          <p:cNvSpPr txBox="1">
            <a:spLocks noChangeArrowheads="1"/>
          </p:cNvSpPr>
          <p:nvPr/>
        </p:nvSpPr>
        <p:spPr bwMode="auto">
          <a:xfrm>
            <a:off x="76200" y="4968876"/>
            <a:ext cx="2209800" cy="923330"/>
          </a:xfrm>
          <a:prstGeom prst="rect">
            <a:avLst/>
          </a:prstGeom>
          <a:noFill/>
          <a:ln w="9525">
            <a:noFill/>
            <a:miter lim="800000"/>
            <a:headEnd/>
            <a:tailEnd/>
          </a:ln>
        </p:spPr>
        <p:txBody>
          <a:bodyPr wrap="square">
            <a:spAutoFit/>
          </a:bodyPr>
          <a:lstStyle/>
          <a:p>
            <a:pPr algn="ctr"/>
            <a:r>
              <a:rPr lang="en-US" dirty="0">
                <a:solidFill>
                  <a:srgbClr val="FF0000"/>
                </a:solidFill>
                <a:latin typeface="Calibri" pitchFamily="34" charset="0"/>
              </a:rPr>
              <a:t>Small problems with simple, easy to implement solutions</a:t>
            </a:r>
          </a:p>
        </p:txBody>
      </p:sp>
      <p:sp>
        <p:nvSpPr>
          <p:cNvPr id="9" name="Flowchart: Connector 8"/>
          <p:cNvSpPr/>
          <p:nvPr/>
        </p:nvSpPr>
        <p:spPr>
          <a:xfrm>
            <a:off x="3714750" y="1768475"/>
            <a:ext cx="1295400" cy="1295400"/>
          </a:xfrm>
          <a:prstGeom prst="flowChartConnector">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700" dirty="0"/>
              <a:t>Facilitated Session</a:t>
            </a:r>
          </a:p>
        </p:txBody>
      </p:sp>
      <p:sp>
        <p:nvSpPr>
          <p:cNvPr id="11" name="Flowchart: Connector 10"/>
          <p:cNvSpPr/>
          <p:nvPr/>
        </p:nvSpPr>
        <p:spPr>
          <a:xfrm>
            <a:off x="5086350" y="1692274"/>
            <a:ext cx="1295400" cy="1295400"/>
          </a:xfrm>
          <a:prstGeom prst="flowChartConnector">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Work-Out</a:t>
            </a:r>
          </a:p>
        </p:txBody>
      </p:sp>
      <p:sp>
        <p:nvSpPr>
          <p:cNvPr id="25" name="Flowchart: Connector 24"/>
          <p:cNvSpPr/>
          <p:nvPr/>
        </p:nvSpPr>
        <p:spPr>
          <a:xfrm>
            <a:off x="4876800" y="50450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Flowchart: Connector 27"/>
          <p:cNvSpPr/>
          <p:nvPr/>
        </p:nvSpPr>
        <p:spPr>
          <a:xfrm>
            <a:off x="2286000" y="4876800"/>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Flowchart: Connector 28"/>
          <p:cNvSpPr/>
          <p:nvPr/>
        </p:nvSpPr>
        <p:spPr>
          <a:xfrm>
            <a:off x="2438400" y="49688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Flowchart: Connector 29"/>
          <p:cNvSpPr/>
          <p:nvPr/>
        </p:nvSpPr>
        <p:spPr>
          <a:xfrm>
            <a:off x="2590800" y="51974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Flowchart: Connector 30"/>
          <p:cNvSpPr/>
          <p:nvPr/>
        </p:nvSpPr>
        <p:spPr>
          <a:xfrm>
            <a:off x="2514600" y="55022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Flowchart: Connector 31"/>
          <p:cNvSpPr/>
          <p:nvPr/>
        </p:nvSpPr>
        <p:spPr>
          <a:xfrm>
            <a:off x="2743200" y="48926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Flowchart: Connector 32"/>
          <p:cNvSpPr/>
          <p:nvPr/>
        </p:nvSpPr>
        <p:spPr>
          <a:xfrm>
            <a:off x="2819400" y="52736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Flowchart: Connector 33"/>
          <p:cNvSpPr/>
          <p:nvPr/>
        </p:nvSpPr>
        <p:spPr>
          <a:xfrm>
            <a:off x="2971800" y="50450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5" name="Flowchart: Connector 34"/>
          <p:cNvSpPr/>
          <p:nvPr/>
        </p:nvSpPr>
        <p:spPr>
          <a:xfrm>
            <a:off x="2743200" y="55784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 name="Flowchart: Connector 35"/>
          <p:cNvSpPr/>
          <p:nvPr/>
        </p:nvSpPr>
        <p:spPr>
          <a:xfrm>
            <a:off x="3276600" y="49688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Flowchart: Connector 36"/>
          <p:cNvSpPr/>
          <p:nvPr/>
        </p:nvSpPr>
        <p:spPr>
          <a:xfrm>
            <a:off x="3200400" y="51974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Flowchart: Connector 37"/>
          <p:cNvSpPr/>
          <p:nvPr/>
        </p:nvSpPr>
        <p:spPr>
          <a:xfrm>
            <a:off x="3124200" y="55022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Flowchart: Connector 38"/>
          <p:cNvSpPr/>
          <p:nvPr/>
        </p:nvSpPr>
        <p:spPr>
          <a:xfrm>
            <a:off x="3505200" y="50450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Flowchart: Connector 39"/>
          <p:cNvSpPr/>
          <p:nvPr/>
        </p:nvSpPr>
        <p:spPr>
          <a:xfrm>
            <a:off x="3733800" y="49688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Flowchart: Connector 40"/>
          <p:cNvSpPr/>
          <p:nvPr/>
        </p:nvSpPr>
        <p:spPr>
          <a:xfrm>
            <a:off x="4038600" y="48164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Flowchart: Connector 41"/>
          <p:cNvSpPr/>
          <p:nvPr/>
        </p:nvSpPr>
        <p:spPr>
          <a:xfrm>
            <a:off x="4191000" y="49688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Flowchart: Connector 42"/>
          <p:cNvSpPr/>
          <p:nvPr/>
        </p:nvSpPr>
        <p:spPr>
          <a:xfrm>
            <a:off x="4419600" y="48164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Flowchart: Connector 43"/>
          <p:cNvSpPr/>
          <p:nvPr/>
        </p:nvSpPr>
        <p:spPr>
          <a:xfrm>
            <a:off x="4572000" y="50450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 name="Flowchart: Connector 45"/>
          <p:cNvSpPr/>
          <p:nvPr/>
        </p:nvSpPr>
        <p:spPr>
          <a:xfrm>
            <a:off x="4800600" y="52736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 name="Flowchart: Connector 46"/>
          <p:cNvSpPr/>
          <p:nvPr/>
        </p:nvSpPr>
        <p:spPr>
          <a:xfrm>
            <a:off x="5105400" y="51974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8" name="Flowchart: Connector 47"/>
          <p:cNvSpPr/>
          <p:nvPr/>
        </p:nvSpPr>
        <p:spPr>
          <a:xfrm>
            <a:off x="5181600" y="49688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0" name="Flowchart: Connector 49"/>
          <p:cNvSpPr/>
          <p:nvPr/>
        </p:nvSpPr>
        <p:spPr>
          <a:xfrm>
            <a:off x="5562600" y="49688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Flowchart: Connector 50"/>
          <p:cNvSpPr/>
          <p:nvPr/>
        </p:nvSpPr>
        <p:spPr>
          <a:xfrm>
            <a:off x="5486400" y="51974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Flowchart: Connector 51"/>
          <p:cNvSpPr/>
          <p:nvPr/>
        </p:nvSpPr>
        <p:spPr>
          <a:xfrm>
            <a:off x="5867400" y="51212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3" name="Flowchart: Connector 52"/>
          <p:cNvSpPr/>
          <p:nvPr/>
        </p:nvSpPr>
        <p:spPr>
          <a:xfrm>
            <a:off x="5791200" y="54260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Flowchart: Connector 53"/>
          <p:cNvSpPr/>
          <p:nvPr/>
        </p:nvSpPr>
        <p:spPr>
          <a:xfrm>
            <a:off x="6096000" y="53498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5" name="Flowchart: Connector 54"/>
          <p:cNvSpPr/>
          <p:nvPr/>
        </p:nvSpPr>
        <p:spPr>
          <a:xfrm>
            <a:off x="6096000" y="50450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Flowchart: Connector 55"/>
          <p:cNvSpPr/>
          <p:nvPr/>
        </p:nvSpPr>
        <p:spPr>
          <a:xfrm>
            <a:off x="5562600" y="55784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 name="Flowchart: Connector 56"/>
          <p:cNvSpPr/>
          <p:nvPr/>
        </p:nvSpPr>
        <p:spPr>
          <a:xfrm>
            <a:off x="6019800" y="56546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552" name="TextBox 57"/>
          <p:cNvSpPr txBox="1">
            <a:spLocks noChangeArrowheads="1"/>
          </p:cNvSpPr>
          <p:nvPr/>
        </p:nvSpPr>
        <p:spPr bwMode="auto">
          <a:xfrm>
            <a:off x="3429000" y="5146100"/>
            <a:ext cx="1447800" cy="584775"/>
          </a:xfrm>
          <a:prstGeom prst="rect">
            <a:avLst/>
          </a:prstGeom>
          <a:noFill/>
          <a:ln w="9525">
            <a:noFill/>
            <a:miter lim="800000"/>
            <a:headEnd/>
            <a:tailEnd/>
          </a:ln>
        </p:spPr>
        <p:txBody>
          <a:bodyPr>
            <a:spAutoFit/>
          </a:bodyPr>
          <a:lstStyle/>
          <a:p>
            <a:pPr algn="ctr"/>
            <a:r>
              <a:rPr lang="en-US" sz="1600" dirty="0">
                <a:solidFill>
                  <a:srgbClr val="FF0000"/>
                </a:solidFill>
                <a:latin typeface="Calibri" pitchFamily="34" charset="0"/>
              </a:rPr>
              <a:t>Everyday Improvement</a:t>
            </a:r>
          </a:p>
        </p:txBody>
      </p:sp>
      <p:sp>
        <p:nvSpPr>
          <p:cNvPr id="59" name="Flowchart: Connector 58"/>
          <p:cNvSpPr/>
          <p:nvPr/>
        </p:nvSpPr>
        <p:spPr>
          <a:xfrm>
            <a:off x="4800600" y="55784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0" name="Flowchart: Connector 59"/>
          <p:cNvSpPr/>
          <p:nvPr/>
        </p:nvSpPr>
        <p:spPr>
          <a:xfrm>
            <a:off x="5334000" y="54260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1" name="Flowchart: Connector 60"/>
          <p:cNvSpPr/>
          <p:nvPr/>
        </p:nvSpPr>
        <p:spPr>
          <a:xfrm>
            <a:off x="5105400" y="55022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2" name="Flowchart: Connector 61"/>
          <p:cNvSpPr/>
          <p:nvPr/>
        </p:nvSpPr>
        <p:spPr>
          <a:xfrm>
            <a:off x="3429000" y="56546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3" name="Flowchart: Connector 62"/>
          <p:cNvSpPr/>
          <p:nvPr/>
        </p:nvSpPr>
        <p:spPr>
          <a:xfrm>
            <a:off x="3657600" y="57308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4" name="Flowchart: Connector 63"/>
          <p:cNvSpPr/>
          <p:nvPr/>
        </p:nvSpPr>
        <p:spPr>
          <a:xfrm>
            <a:off x="3962400" y="57308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5" name="Flowchart: Connector 64"/>
          <p:cNvSpPr/>
          <p:nvPr/>
        </p:nvSpPr>
        <p:spPr>
          <a:xfrm>
            <a:off x="4267200" y="57308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6" name="Flowchart: Connector 65"/>
          <p:cNvSpPr/>
          <p:nvPr/>
        </p:nvSpPr>
        <p:spPr>
          <a:xfrm>
            <a:off x="4572000" y="5730875"/>
            <a:ext cx="228600" cy="228600"/>
          </a:xfrm>
          <a:prstGeom prst="flowChartConnector">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2" name="Flowchart: Connector 71"/>
          <p:cNvSpPr/>
          <p:nvPr/>
        </p:nvSpPr>
        <p:spPr>
          <a:xfrm>
            <a:off x="5562600" y="4054476"/>
            <a:ext cx="990600" cy="533400"/>
          </a:xfrm>
          <a:prstGeom prst="flowChartConnector">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Dept. focus</a:t>
            </a:r>
          </a:p>
        </p:txBody>
      </p:sp>
      <p:sp>
        <p:nvSpPr>
          <p:cNvPr id="73" name="Flowchart: Connector 72"/>
          <p:cNvSpPr/>
          <p:nvPr/>
        </p:nvSpPr>
        <p:spPr>
          <a:xfrm>
            <a:off x="3352800" y="3444876"/>
            <a:ext cx="990600" cy="533400"/>
          </a:xfrm>
          <a:prstGeom prst="flowChartConnector">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Dept. focus</a:t>
            </a:r>
          </a:p>
        </p:txBody>
      </p:sp>
      <p:sp>
        <p:nvSpPr>
          <p:cNvPr id="75" name="Flowchart: Connector 74"/>
          <p:cNvSpPr/>
          <p:nvPr/>
        </p:nvSpPr>
        <p:spPr>
          <a:xfrm>
            <a:off x="4343400" y="3216275"/>
            <a:ext cx="990600" cy="533400"/>
          </a:xfrm>
          <a:prstGeom prst="flowChartConnector">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Local project</a:t>
            </a:r>
          </a:p>
        </p:txBody>
      </p:sp>
      <p:sp>
        <p:nvSpPr>
          <p:cNvPr id="76" name="Flowchart: Connector 75"/>
          <p:cNvSpPr/>
          <p:nvPr/>
        </p:nvSpPr>
        <p:spPr>
          <a:xfrm>
            <a:off x="4572000" y="3825875"/>
            <a:ext cx="990600" cy="533400"/>
          </a:xfrm>
          <a:prstGeom prst="flowChartConnector">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Local project</a:t>
            </a:r>
          </a:p>
        </p:txBody>
      </p:sp>
      <p:sp>
        <p:nvSpPr>
          <p:cNvPr id="77" name="Flowchart: Connector 76"/>
          <p:cNvSpPr/>
          <p:nvPr/>
        </p:nvSpPr>
        <p:spPr>
          <a:xfrm>
            <a:off x="2590800" y="3902075"/>
            <a:ext cx="990600" cy="533400"/>
          </a:xfrm>
          <a:prstGeom prst="flowChartConnector">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Dept. focus</a:t>
            </a:r>
          </a:p>
        </p:txBody>
      </p:sp>
      <p:sp>
        <p:nvSpPr>
          <p:cNvPr id="78" name="Flowchart: Connector 77"/>
          <p:cNvSpPr/>
          <p:nvPr/>
        </p:nvSpPr>
        <p:spPr>
          <a:xfrm>
            <a:off x="5410200" y="3444876"/>
            <a:ext cx="990600" cy="533400"/>
          </a:xfrm>
          <a:prstGeom prst="flowChartConnector">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Dept. focus</a:t>
            </a:r>
          </a:p>
        </p:txBody>
      </p:sp>
      <p:sp>
        <p:nvSpPr>
          <p:cNvPr id="83" name="Flowchart: Connector 82"/>
          <p:cNvSpPr/>
          <p:nvPr/>
        </p:nvSpPr>
        <p:spPr>
          <a:xfrm>
            <a:off x="2362200" y="3292476"/>
            <a:ext cx="990600" cy="533400"/>
          </a:xfrm>
          <a:prstGeom prst="flowChartConnector">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Local project</a:t>
            </a:r>
          </a:p>
        </p:txBody>
      </p:sp>
      <p:sp>
        <p:nvSpPr>
          <p:cNvPr id="84" name="Flowchart: Connector 83"/>
          <p:cNvSpPr/>
          <p:nvPr/>
        </p:nvSpPr>
        <p:spPr>
          <a:xfrm>
            <a:off x="3590925" y="4054476"/>
            <a:ext cx="990600" cy="533400"/>
          </a:xfrm>
          <a:prstGeom prst="flowChartConnector">
            <a:avLst/>
          </a:prstGeom>
          <a:solidFill>
            <a:srgbClr val="00B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Local project</a:t>
            </a:r>
          </a:p>
        </p:txBody>
      </p:sp>
      <p:sp>
        <p:nvSpPr>
          <p:cNvPr id="87" name="TextBox 66"/>
          <p:cNvSpPr txBox="1">
            <a:spLocks noChangeArrowheads="1"/>
          </p:cNvSpPr>
          <p:nvPr/>
        </p:nvSpPr>
        <p:spPr bwMode="auto">
          <a:xfrm>
            <a:off x="6629400" y="3292475"/>
            <a:ext cx="2286000" cy="1200329"/>
          </a:xfrm>
          <a:prstGeom prst="rect">
            <a:avLst/>
          </a:prstGeom>
          <a:noFill/>
          <a:ln w="9525">
            <a:noFill/>
            <a:miter lim="800000"/>
            <a:headEnd/>
            <a:tailEnd/>
          </a:ln>
        </p:spPr>
        <p:txBody>
          <a:bodyPr wrap="square">
            <a:spAutoFit/>
          </a:bodyPr>
          <a:lstStyle/>
          <a:p>
            <a:pPr algn="ctr"/>
            <a:r>
              <a:rPr lang="en-US" dirty="0">
                <a:solidFill>
                  <a:srgbClr val="00B050"/>
                </a:solidFill>
                <a:latin typeface="Calibri" pitchFamily="34" charset="0"/>
              </a:rPr>
              <a:t>Project team led by manager; PI training classes and coaching available</a:t>
            </a:r>
          </a:p>
        </p:txBody>
      </p:sp>
      <p:sp>
        <p:nvSpPr>
          <p:cNvPr id="80" name="Rectangle 79"/>
          <p:cNvSpPr/>
          <p:nvPr/>
        </p:nvSpPr>
        <p:spPr>
          <a:xfrm>
            <a:off x="6553200" y="4959945"/>
            <a:ext cx="2514600" cy="923330"/>
          </a:xfrm>
          <a:prstGeom prst="rect">
            <a:avLst/>
          </a:prstGeom>
        </p:spPr>
        <p:txBody>
          <a:bodyPr wrap="square">
            <a:spAutoFit/>
          </a:bodyPr>
          <a:lstStyle/>
          <a:p>
            <a:pPr algn="ctr"/>
            <a:r>
              <a:rPr lang="en-US" dirty="0">
                <a:solidFill>
                  <a:srgbClr val="FF0000"/>
                </a:solidFill>
                <a:latin typeface="Calibri" pitchFamily="34" charset="0"/>
              </a:rPr>
              <a:t>Just-Do-Its or PDSA rapid cycle testing by 1-2 staff; PI consultation available</a:t>
            </a:r>
          </a:p>
        </p:txBody>
      </p:sp>
      <p:sp>
        <p:nvSpPr>
          <p:cNvPr id="85" name="TextBox 66"/>
          <p:cNvSpPr txBox="1">
            <a:spLocks noChangeArrowheads="1"/>
          </p:cNvSpPr>
          <p:nvPr/>
        </p:nvSpPr>
        <p:spPr bwMode="auto">
          <a:xfrm>
            <a:off x="6610350" y="1920874"/>
            <a:ext cx="2305050" cy="923330"/>
          </a:xfrm>
          <a:prstGeom prst="rect">
            <a:avLst/>
          </a:prstGeom>
          <a:noFill/>
          <a:ln w="9525">
            <a:noFill/>
            <a:miter lim="800000"/>
            <a:headEnd/>
            <a:tailEnd/>
          </a:ln>
        </p:spPr>
        <p:txBody>
          <a:bodyPr wrap="square">
            <a:spAutoFit/>
          </a:bodyPr>
          <a:lstStyle/>
          <a:p>
            <a:pPr algn="ctr"/>
            <a:r>
              <a:rPr lang="en-US" dirty="0">
                <a:solidFill>
                  <a:srgbClr val="0070C0"/>
                </a:solidFill>
                <a:latin typeface="Calibri" pitchFamily="34" charset="0"/>
              </a:rPr>
              <a:t>PI team facilitator may be requested with sponsor approval</a:t>
            </a:r>
          </a:p>
        </p:txBody>
      </p:sp>
      <p:sp>
        <p:nvSpPr>
          <p:cNvPr id="81" name="Flowchart: Connector 80"/>
          <p:cNvSpPr/>
          <p:nvPr/>
        </p:nvSpPr>
        <p:spPr>
          <a:xfrm>
            <a:off x="2343150" y="1692275"/>
            <a:ext cx="1295400" cy="1295400"/>
          </a:xfrm>
          <a:prstGeom prst="flowChartConnector">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Work-Out</a:t>
            </a:r>
          </a:p>
        </p:txBody>
      </p:sp>
      <p:sp>
        <p:nvSpPr>
          <p:cNvPr id="88" name="TextBox 87"/>
          <p:cNvSpPr txBox="1"/>
          <p:nvPr/>
        </p:nvSpPr>
        <p:spPr>
          <a:xfrm>
            <a:off x="152400" y="1246743"/>
            <a:ext cx="2057400" cy="400110"/>
          </a:xfrm>
          <a:prstGeom prst="rect">
            <a:avLst/>
          </a:prstGeom>
          <a:noFill/>
        </p:spPr>
        <p:txBody>
          <a:bodyPr wrap="square" rtlCol="0">
            <a:spAutoFit/>
          </a:bodyPr>
          <a:lstStyle/>
          <a:p>
            <a:pPr algn="ctr"/>
            <a:r>
              <a:rPr lang="en-US" sz="2000" b="1" dirty="0">
                <a:latin typeface="+mn-lt"/>
              </a:rPr>
              <a:t>Problem Scope</a:t>
            </a:r>
          </a:p>
        </p:txBody>
      </p:sp>
      <p:sp>
        <p:nvSpPr>
          <p:cNvPr id="89" name="TextBox 88"/>
          <p:cNvSpPr txBox="1"/>
          <p:nvPr/>
        </p:nvSpPr>
        <p:spPr>
          <a:xfrm>
            <a:off x="6705600" y="1235075"/>
            <a:ext cx="2057400" cy="400110"/>
          </a:xfrm>
          <a:prstGeom prst="rect">
            <a:avLst/>
          </a:prstGeom>
          <a:noFill/>
        </p:spPr>
        <p:txBody>
          <a:bodyPr wrap="square" rtlCol="0">
            <a:spAutoFit/>
          </a:bodyPr>
          <a:lstStyle/>
          <a:p>
            <a:pPr algn="ctr"/>
            <a:r>
              <a:rPr lang="en-US" sz="2000" b="1" dirty="0">
                <a:latin typeface="+mn-lt"/>
              </a:rPr>
              <a:t>Approach</a:t>
            </a:r>
          </a:p>
        </p:txBody>
      </p:sp>
      <p:sp>
        <p:nvSpPr>
          <p:cNvPr id="70" name="Title 1"/>
          <p:cNvSpPr txBox="1">
            <a:spLocks/>
          </p:cNvSpPr>
          <p:nvPr/>
        </p:nvSpPr>
        <p:spPr>
          <a:xfrm>
            <a:off x="76200" y="304800"/>
            <a:ext cx="9067800" cy="762000"/>
          </a:xfrm>
          <a:prstGeom prst="rect">
            <a:avLst/>
          </a:prstGeom>
        </p:spPr>
        <p:txBody>
          <a:bodyPr vert="horz" lIns="91440" tIns="45720" rIns="91440" bIns="45720" rtlCol="0" anchor="ctr">
            <a:noAutofit/>
          </a:bodyPr>
          <a:lstStyle/>
          <a:p>
            <a:pPr marL="0" marR="0" lvl="0" indent="0" algn="ctr" defTabSz="457200" eaLnBrk="0" fontAlgn="base" latinLnBrk="0" hangingPunct="0">
              <a:lnSpc>
                <a:spcPct val="100000"/>
              </a:lnSpc>
              <a:spcBef>
                <a:spcPct val="0"/>
              </a:spcBef>
              <a:spcAft>
                <a:spcPct val="0"/>
              </a:spcAft>
              <a:buClrTx/>
              <a:buSzTx/>
              <a:buFontTx/>
              <a:buNone/>
              <a:tabLst/>
              <a:defRPr/>
            </a:pPr>
            <a:r>
              <a:rPr lang="en-US" sz="4000" i="1" dirty="0">
                <a:solidFill>
                  <a:srgbClr val="376092"/>
                </a:solidFill>
                <a:latin typeface="+mj-lt"/>
                <a:ea typeface="ＭＳ Ｐゴシック" charset="0"/>
                <a:cs typeface="ＭＳ Ｐゴシック" pitchFamily="-111" charset="-128"/>
              </a:rPr>
              <a:t>Embed Customized Process </a:t>
            </a:r>
          </a:p>
          <a:p>
            <a:pPr marL="0" marR="0" lvl="0" indent="0" algn="ctr" defTabSz="457200" eaLnBrk="0" fontAlgn="base" latinLnBrk="0" hangingPunct="0">
              <a:lnSpc>
                <a:spcPct val="100000"/>
              </a:lnSpc>
              <a:spcBef>
                <a:spcPct val="0"/>
              </a:spcBef>
              <a:spcAft>
                <a:spcPct val="0"/>
              </a:spcAft>
              <a:buClrTx/>
              <a:buSzTx/>
              <a:buFontTx/>
              <a:buNone/>
              <a:tabLst/>
              <a:defRPr/>
            </a:pPr>
            <a:r>
              <a:rPr lang="en-US" sz="4000" i="1" dirty="0">
                <a:solidFill>
                  <a:srgbClr val="376092"/>
                </a:solidFill>
                <a:latin typeface="+mj-lt"/>
                <a:ea typeface="ＭＳ Ｐゴシック" charset="0"/>
                <a:cs typeface="ＭＳ Ｐゴシック" pitchFamily="-111" charset="-128"/>
              </a:rPr>
              <a:t>Improvement Intervention </a:t>
            </a:r>
          </a:p>
        </p:txBody>
      </p:sp>
      <p:pic>
        <p:nvPicPr>
          <p:cNvPr id="68" name="Picture 2" descr="C:\Users\mrw26\Desktop\BH BWFH Logo.jpg"/>
          <p:cNvPicPr>
            <a:picLocks noChangeAspect="1" noChangeArrowheads="1"/>
          </p:cNvPicPr>
          <p:nvPr/>
        </p:nvPicPr>
        <p:blipFill>
          <a:blip r:embed="rId3" cstate="print"/>
          <a:srcRect/>
          <a:stretch>
            <a:fillRect/>
          </a:stretch>
        </p:blipFill>
        <p:spPr bwMode="auto">
          <a:xfrm>
            <a:off x="152400" y="114301"/>
            <a:ext cx="1537607" cy="381000"/>
          </a:xfrm>
          <a:prstGeom prst="rect">
            <a:avLst/>
          </a:prstGeom>
          <a:noFill/>
        </p:spPr>
      </p:pic>
      <p:sp>
        <p:nvSpPr>
          <p:cNvPr id="2" name="Slide Number Placeholder 1"/>
          <p:cNvSpPr>
            <a:spLocks noGrp="1"/>
          </p:cNvSpPr>
          <p:nvPr>
            <p:ph type="sldNum" sz="quarter" idx="12"/>
          </p:nvPr>
        </p:nvSpPr>
        <p:spPr/>
        <p:txBody>
          <a:bodyPr/>
          <a:lstStyle/>
          <a:p>
            <a:pPr>
              <a:defRPr/>
            </a:pPr>
            <a:fld id="{E7F19EB4-9D57-4921-8B9B-902526D711C1}" type="slidenum">
              <a:rPr lang="en-US" smtClean="0"/>
              <a:pPr>
                <a:defRPr/>
              </a:pPr>
              <a:t>26</a:t>
            </a:fld>
            <a:endParaRPr lang="en-US"/>
          </a:p>
        </p:txBody>
      </p:sp>
    </p:spTree>
    <p:extLst>
      <p:ext uri="{BB962C8B-B14F-4D97-AF65-F5344CB8AC3E}">
        <p14:creationId xmlns:p14="http://schemas.microsoft.com/office/powerpoint/2010/main" val="440088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t/>
            </a:r>
            <a:br>
              <a:rPr lang="en-US" dirty="0"/>
            </a:br>
            <a:r>
              <a:rPr lang="en-US" sz="4000" dirty="0"/>
              <a:t>The Work Continues</a:t>
            </a:r>
            <a:br>
              <a:rPr lang="en-US" sz="4000" dirty="0"/>
            </a:br>
            <a:endParaRPr lang="en-US" sz="4000" dirty="0"/>
          </a:p>
        </p:txBody>
      </p:sp>
      <p:sp>
        <p:nvSpPr>
          <p:cNvPr id="3" name="Text Placeholder 2"/>
          <p:cNvSpPr>
            <a:spLocks noGrp="1"/>
          </p:cNvSpPr>
          <p:nvPr>
            <p:ph type="body" idx="1"/>
          </p:nvPr>
        </p:nvSpPr>
        <p:spPr>
          <a:solidFill>
            <a:schemeClr val="tx2"/>
          </a:solidFill>
          <a:ln>
            <a:solidFill>
              <a:schemeClr val="tx2"/>
            </a:solidFill>
          </a:ln>
        </p:spPr>
        <p:txBody>
          <a:bodyPr anchor="ctr" anchorCtr="0">
            <a:normAutofit/>
          </a:bodyPr>
          <a:lstStyle/>
          <a:p>
            <a:pPr algn="ctr"/>
            <a:r>
              <a:rPr lang="en-US" sz="2800" dirty="0">
                <a:solidFill>
                  <a:schemeClr val="bg1"/>
                </a:solidFill>
              </a:rPr>
              <a:t>New Goals</a:t>
            </a:r>
          </a:p>
        </p:txBody>
      </p:sp>
      <p:sp>
        <p:nvSpPr>
          <p:cNvPr id="4" name="Content Placeholder 3"/>
          <p:cNvSpPr>
            <a:spLocks noGrp="1"/>
          </p:cNvSpPr>
          <p:nvPr>
            <p:ph sz="half" idx="2"/>
          </p:nvPr>
        </p:nvSpPr>
        <p:spPr>
          <a:ln w="25400">
            <a:solidFill>
              <a:schemeClr val="tx2"/>
            </a:solidFill>
          </a:ln>
        </p:spPr>
        <p:txBody>
          <a:bodyPr>
            <a:normAutofit fontScale="92500" lnSpcReduction="10000"/>
          </a:bodyPr>
          <a:lstStyle/>
          <a:p>
            <a:endParaRPr lang="en-US" sz="1000" dirty="0"/>
          </a:p>
          <a:p>
            <a:r>
              <a:rPr lang="en-US" dirty="0"/>
              <a:t>Sustainment strategies</a:t>
            </a:r>
          </a:p>
          <a:p>
            <a:r>
              <a:rPr lang="en-US" dirty="0"/>
              <a:t>Stronger HR involvement</a:t>
            </a:r>
          </a:p>
          <a:p>
            <a:r>
              <a:rPr lang="en-US" dirty="0"/>
              <a:t>Enhance role of Advisors</a:t>
            </a:r>
          </a:p>
          <a:p>
            <a:r>
              <a:rPr lang="en-US" dirty="0"/>
              <a:t>Strengthen supervisor risk assessment skills</a:t>
            </a:r>
          </a:p>
          <a:p>
            <a:r>
              <a:rPr lang="en-US" dirty="0"/>
              <a:t>Accountability for </a:t>
            </a:r>
            <a:r>
              <a:rPr lang="en-US"/>
              <a:t>pilots, f</a:t>
            </a:r>
            <a:r>
              <a:rPr lang="en-US" dirty="0"/>
              <a:t>/up</a:t>
            </a:r>
          </a:p>
          <a:p>
            <a:r>
              <a:rPr lang="en-US" dirty="0"/>
              <a:t>Comprehensive review of “red line” policies; always review rules in the context of violation</a:t>
            </a:r>
          </a:p>
          <a:p>
            <a:endParaRPr lang="en-US" dirty="0"/>
          </a:p>
        </p:txBody>
      </p:sp>
      <p:sp>
        <p:nvSpPr>
          <p:cNvPr id="5" name="Text Placeholder 4"/>
          <p:cNvSpPr>
            <a:spLocks noGrp="1"/>
          </p:cNvSpPr>
          <p:nvPr>
            <p:ph type="body" sz="quarter" idx="3"/>
          </p:nvPr>
        </p:nvSpPr>
        <p:spPr>
          <a:solidFill>
            <a:schemeClr val="tx2"/>
          </a:solidFill>
          <a:ln>
            <a:solidFill>
              <a:schemeClr val="tx2"/>
            </a:solidFill>
          </a:ln>
        </p:spPr>
        <p:txBody>
          <a:bodyPr anchor="ctr" anchorCtr="0">
            <a:normAutofit/>
          </a:bodyPr>
          <a:lstStyle/>
          <a:p>
            <a:pPr algn="ctr"/>
            <a:r>
              <a:rPr lang="en-US" sz="2800" dirty="0">
                <a:solidFill>
                  <a:schemeClr val="bg1"/>
                </a:solidFill>
              </a:rPr>
              <a:t>Ongoing Goals</a:t>
            </a:r>
          </a:p>
        </p:txBody>
      </p:sp>
      <p:sp>
        <p:nvSpPr>
          <p:cNvPr id="6" name="Content Placeholder 5"/>
          <p:cNvSpPr>
            <a:spLocks noGrp="1"/>
          </p:cNvSpPr>
          <p:nvPr>
            <p:ph sz="quarter" idx="4"/>
          </p:nvPr>
        </p:nvSpPr>
        <p:spPr>
          <a:ln w="25400">
            <a:solidFill>
              <a:schemeClr val="tx2"/>
            </a:solidFill>
          </a:ln>
        </p:spPr>
        <p:txBody>
          <a:bodyPr>
            <a:normAutofit fontScale="92500"/>
          </a:bodyPr>
          <a:lstStyle/>
          <a:p>
            <a:endParaRPr lang="en-US" sz="1100" dirty="0"/>
          </a:p>
          <a:p>
            <a:r>
              <a:rPr lang="en-US" dirty="0"/>
              <a:t>Development of hospital policies consistent with methodology</a:t>
            </a:r>
          </a:p>
          <a:p>
            <a:r>
              <a:rPr lang="en-US" dirty="0"/>
              <a:t>Integrate Just Culture principles within HR policies</a:t>
            </a:r>
          </a:p>
          <a:p>
            <a:r>
              <a:rPr lang="en-US" dirty="0"/>
              <a:t>Continued engagement and recognition of support staff</a:t>
            </a:r>
          </a:p>
          <a:p>
            <a:r>
              <a:rPr lang="en-US" dirty="0"/>
              <a:t>Deepen supervisor case review skills to examine systems and behaviors algorithm</a:t>
            </a:r>
          </a:p>
        </p:txBody>
      </p:sp>
      <p:pic>
        <p:nvPicPr>
          <p:cNvPr id="7" name="Picture 2" descr="C:\Users\mrw26\Desktop\BH BWFH Logo.jpg"/>
          <p:cNvPicPr>
            <a:picLocks noChangeAspect="1" noChangeArrowheads="1"/>
          </p:cNvPicPr>
          <p:nvPr/>
        </p:nvPicPr>
        <p:blipFill>
          <a:blip r:embed="rId2" cstate="print"/>
          <a:srcRect/>
          <a:stretch>
            <a:fillRect/>
          </a:stretch>
        </p:blipFill>
        <p:spPr bwMode="auto">
          <a:xfrm>
            <a:off x="152400" y="76200"/>
            <a:ext cx="1537607" cy="381000"/>
          </a:xfrm>
          <a:prstGeom prst="rect">
            <a:avLst/>
          </a:prstGeom>
          <a:noFill/>
        </p:spPr>
      </p:pic>
      <p:sp>
        <p:nvSpPr>
          <p:cNvPr id="9" name="Slide Number Placeholder 8"/>
          <p:cNvSpPr>
            <a:spLocks noGrp="1"/>
          </p:cNvSpPr>
          <p:nvPr>
            <p:ph type="sldNum" sz="quarter" idx="12"/>
          </p:nvPr>
        </p:nvSpPr>
        <p:spPr/>
        <p:txBody>
          <a:bodyPr/>
          <a:lstStyle/>
          <a:p>
            <a:pPr>
              <a:defRPr/>
            </a:pPr>
            <a:fld id="{B141A373-4797-45DE-ADD7-9B9646FB4640}" type="slidenum">
              <a:rPr lang="en-US" smtClean="0"/>
              <a:pPr>
                <a:defRPr/>
              </a:pPr>
              <a:t>27</a:t>
            </a:fld>
            <a:endParaRPr lang="en-US"/>
          </a:p>
        </p:txBody>
      </p:sp>
    </p:spTree>
    <p:extLst>
      <p:ext uri="{BB962C8B-B14F-4D97-AF65-F5344CB8AC3E}">
        <p14:creationId xmlns:p14="http://schemas.microsoft.com/office/powerpoint/2010/main" val="3215259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534400" cy="1143000"/>
          </a:xfrm>
        </p:spPr>
        <p:txBody>
          <a:bodyPr tIns="0" rIns="91440" bIns="91440"/>
          <a:lstStyle/>
          <a:p>
            <a:r>
              <a:rPr lang="en-US" dirty="0"/>
              <a:t>The AMC Perspective: Focus on Reliability Management System </a:t>
            </a:r>
          </a:p>
        </p:txBody>
      </p:sp>
      <p:sp>
        <p:nvSpPr>
          <p:cNvPr id="3" name="Content Placeholder 2"/>
          <p:cNvSpPr>
            <a:spLocks noGrp="1"/>
          </p:cNvSpPr>
          <p:nvPr>
            <p:ph idx="1"/>
          </p:nvPr>
        </p:nvSpPr>
        <p:spPr>
          <a:xfrm>
            <a:off x="457200" y="1066800"/>
            <a:ext cx="8229600" cy="5105400"/>
          </a:xfrm>
        </p:spPr>
        <p:txBody>
          <a:bodyPr/>
          <a:lstStyle/>
          <a:p>
            <a:pPr marL="514350" indent="-514350">
              <a:buAutoNum type="arabicPeriod"/>
            </a:pPr>
            <a:r>
              <a:rPr lang="en-US" dirty="0"/>
              <a:t>Start at the end – Focus on long term goal of having robust high reliability system and safety culture</a:t>
            </a:r>
          </a:p>
          <a:p>
            <a:pPr marL="514350" indent="-514350">
              <a:buAutoNum type="arabicPeriod"/>
            </a:pPr>
            <a:r>
              <a:rPr lang="en-US" dirty="0"/>
              <a:t>Be Patient – change takes time</a:t>
            </a:r>
          </a:p>
          <a:p>
            <a:pPr marL="514350" indent="-514350">
              <a:buAutoNum type="arabicPeriod"/>
            </a:pPr>
            <a:r>
              <a:rPr lang="en-US" dirty="0"/>
              <a:t>Focus on Key Integrations and structural steps first</a:t>
            </a:r>
          </a:p>
          <a:p>
            <a:pPr marL="914400" lvl="1" indent="-514350">
              <a:buFont typeface="+mj-lt"/>
              <a:buAutoNum type="alphaUcPeriod"/>
            </a:pPr>
            <a:r>
              <a:rPr lang="en-US" dirty="0"/>
              <a:t>Safety and Risk groups</a:t>
            </a:r>
          </a:p>
          <a:p>
            <a:pPr marL="914400" lvl="1" indent="-514350">
              <a:buAutoNum type="alphaUcPeriod"/>
            </a:pPr>
            <a:r>
              <a:rPr lang="en-US" dirty="0"/>
              <a:t>Key Partnerships:</a:t>
            </a:r>
          </a:p>
          <a:p>
            <a:pPr marL="1314450" lvl="2" indent="-514350">
              <a:buFont typeface="+mj-lt"/>
              <a:buAutoNum type="romanLcPeriod"/>
            </a:pPr>
            <a:r>
              <a:rPr lang="en-US" dirty="0"/>
              <a:t>HR</a:t>
            </a:r>
          </a:p>
          <a:p>
            <a:pPr marL="1314450" lvl="2" indent="-514350">
              <a:buAutoNum type="romanLcPeriod"/>
            </a:pPr>
            <a:r>
              <a:rPr lang="en-US" dirty="0"/>
              <a:t>Clinical Departments – integration with M&amp;M </a:t>
            </a:r>
          </a:p>
          <a:p>
            <a:pPr marL="1314450" lvl="2" indent="-514350">
              <a:buAutoNum type="romanLcPeriod"/>
            </a:pPr>
            <a:r>
              <a:rPr lang="en-US" dirty="0"/>
              <a:t>Nursing and allied health</a:t>
            </a:r>
          </a:p>
          <a:p>
            <a:pPr marL="1314450" lvl="2" indent="-514350">
              <a:buAutoNum type="romanLcPeriod"/>
            </a:pPr>
            <a:r>
              <a:rPr lang="en-US" dirty="0"/>
              <a:t>Professionalism and Peer Support</a:t>
            </a:r>
          </a:p>
          <a:p>
            <a:pPr marL="514350" indent="-514350">
              <a:buFont typeface="+mj-lt"/>
              <a:buAutoNum type="arabicPeriod"/>
            </a:pPr>
            <a:r>
              <a:rPr lang="en-US" dirty="0"/>
              <a:t>We must see and understand risk</a:t>
            </a:r>
          </a:p>
          <a:p>
            <a:pPr lvl="1"/>
            <a:r>
              <a:rPr lang="en-US" dirty="0"/>
              <a:t>development of comprehensive “Risk Register”</a:t>
            </a:r>
          </a:p>
          <a:p>
            <a:endParaRPr lang="en-US" dirty="0"/>
          </a:p>
        </p:txBody>
      </p:sp>
      <p:sp>
        <p:nvSpPr>
          <p:cNvPr id="4" name="Slide Number Placeholder 3"/>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4CE3D34-67AE-4C27-A49A-6019D551E2DB}"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28</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806322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normAutofit/>
          </a:bodyPr>
          <a:lstStyle/>
          <a:p>
            <a:r>
              <a:rPr lang="en-US" sz="4000" dirty="0"/>
              <a:t>Thank You!</a:t>
            </a:r>
          </a:p>
        </p:txBody>
      </p:sp>
      <p:sp>
        <p:nvSpPr>
          <p:cNvPr id="3" name="Content Placeholder 2"/>
          <p:cNvSpPr>
            <a:spLocks noGrp="1"/>
          </p:cNvSpPr>
          <p:nvPr>
            <p:ph idx="1"/>
          </p:nvPr>
        </p:nvSpPr>
        <p:spPr/>
        <p:txBody>
          <a:bodyPr>
            <a:normAutofit/>
          </a:bodyPr>
          <a:lstStyle/>
          <a:p>
            <a:r>
              <a:rPr lang="en-US" dirty="0"/>
              <a:t>Questions?</a:t>
            </a:r>
          </a:p>
        </p:txBody>
      </p:sp>
      <p:pic>
        <p:nvPicPr>
          <p:cNvPr id="4" name="Picture 2" descr="C:\Users\mrw26\Desktop\BH BWFH Logo.jpg"/>
          <p:cNvPicPr>
            <a:picLocks noChangeAspect="1" noChangeArrowheads="1"/>
          </p:cNvPicPr>
          <p:nvPr/>
        </p:nvPicPr>
        <p:blipFill>
          <a:blip r:embed="rId2" cstate="print"/>
          <a:srcRect/>
          <a:stretch>
            <a:fillRect/>
          </a:stretch>
        </p:blipFill>
        <p:spPr bwMode="auto">
          <a:xfrm>
            <a:off x="152400" y="76200"/>
            <a:ext cx="1537607" cy="381000"/>
          </a:xfrm>
          <a:prstGeom prst="rect">
            <a:avLst/>
          </a:prstGeom>
          <a:noFill/>
        </p:spPr>
      </p:pic>
      <p:sp>
        <p:nvSpPr>
          <p:cNvPr id="6" name="Slide Number Placeholder 5"/>
          <p:cNvSpPr>
            <a:spLocks noGrp="1"/>
          </p:cNvSpPr>
          <p:nvPr>
            <p:ph type="sldNum" sz="quarter" idx="12"/>
          </p:nvPr>
        </p:nvSpPr>
        <p:spPr/>
        <p:txBody>
          <a:bodyPr/>
          <a:lstStyle/>
          <a:p>
            <a:pPr>
              <a:defRPr/>
            </a:pPr>
            <a:fld id="{55AE4E9F-EECD-49E0-81B2-7346166CD391}" type="slidenum">
              <a:rPr lang="en-US" smtClean="0"/>
              <a:pPr>
                <a:defRPr/>
              </a:pPr>
              <a:t>29</a:t>
            </a:fld>
            <a:endParaRPr lang="en-US"/>
          </a:p>
        </p:txBody>
      </p:sp>
    </p:spTree>
    <p:extLst>
      <p:ext uri="{BB962C8B-B14F-4D97-AF65-F5344CB8AC3E}">
        <p14:creationId xmlns:p14="http://schemas.microsoft.com/office/powerpoint/2010/main" val="11543151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Default Design">
  <a:themeElements>
    <a:clrScheme name="Custom 4">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1218A"/>
      </a:accent6>
      <a:hlink>
        <a:srgbClr val="2D2DB9"/>
      </a:hlink>
      <a:folHlink>
        <a:srgbClr val="21218A"/>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2225" cap="flat" cmpd="sng" algn="ctr">
          <a:solidFill>
            <a:srgbClr val="C0000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1949</Words>
  <Application>Microsoft Office PowerPoint</Application>
  <PresentationFormat>On-screen Show (4:3)</PresentationFormat>
  <Paragraphs>363</Paragraphs>
  <Slides>29</Slides>
  <Notes>15</Notes>
  <HiddenSlides>0</HiddenSlides>
  <MMClips>0</MMClip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Office Theme</vt:lpstr>
      <vt:lpstr>1_Office Theme</vt:lpstr>
      <vt:lpstr>1_Default Design</vt:lpstr>
      <vt:lpstr> Building a Safety Culture Through Effective Engagement of Line Staff </vt:lpstr>
      <vt:lpstr>Legal, Regulatory, and Policy  Requirements Related to Medical Error</vt:lpstr>
      <vt:lpstr>Overview </vt:lpstr>
      <vt:lpstr>BWFH CRICO RAPP</vt:lpstr>
      <vt:lpstr>PowerPoint Presentation</vt:lpstr>
      <vt:lpstr>  Strategy Development </vt:lpstr>
      <vt:lpstr>BWFH Collaborative Just Culture Program</vt:lpstr>
      <vt:lpstr>What is a Culture of Safety?</vt:lpstr>
      <vt:lpstr>How Does a Safe Culture Improve Care?</vt:lpstr>
      <vt:lpstr>Safety Culture and High Reliability</vt:lpstr>
      <vt:lpstr>How BWFH Defined “Just Culture”</vt:lpstr>
      <vt:lpstr>Leadership Accountability for Safety</vt:lpstr>
      <vt:lpstr>Shared Accountability for Safety</vt:lpstr>
      <vt:lpstr>System Analysis of Adverse Events</vt:lpstr>
      <vt:lpstr>Analysis of Employee Behaviors</vt:lpstr>
      <vt:lpstr>Ask These Questions  During a Case Review…</vt:lpstr>
      <vt:lpstr>In a Just Culture We Evaluate the Behavior, Not the Outcome</vt:lpstr>
      <vt:lpstr>…Then Address Underlying  Factors Leading to Behavior (not outcome).</vt:lpstr>
      <vt:lpstr>Human Error</vt:lpstr>
      <vt:lpstr>At-Risk Behavior</vt:lpstr>
      <vt:lpstr>Just Culture in Safety Reporting</vt:lpstr>
      <vt:lpstr>PowerPoint Presentation</vt:lpstr>
      <vt:lpstr>Patient Safety Follow-Up</vt:lpstr>
      <vt:lpstr>Collaborative Case Reviews: Using Context to Find Common Themes</vt:lpstr>
      <vt:lpstr>Appreciating the Power Gradient  </vt:lpstr>
      <vt:lpstr>PowerPoint Presentation</vt:lpstr>
      <vt:lpstr> The Work Continues </vt:lpstr>
      <vt:lpstr>The AMC Perspective: Focus on Reliability Management System </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2018-05-08T18:48:56Z</dcterms:created>
  <dcterms:modified xsi:type="dcterms:W3CDTF">2018-05-08T18:49:00Z</dcterms:modified>
</cp:coreProperties>
</file>